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84" r:id="rId2"/>
    <p:sldId id="312" r:id="rId3"/>
    <p:sldId id="313"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15" r:id="rId24"/>
    <p:sldId id="316" r:id="rId25"/>
    <p:sldId id="317" r:id="rId26"/>
    <p:sldId id="318" r:id="rId27"/>
    <p:sldId id="319" r:id="rId28"/>
    <p:sldId id="320" r:id="rId29"/>
    <p:sldId id="340" r:id="rId30"/>
    <p:sldId id="341" r:id="rId31"/>
    <p:sldId id="294" r:id="rId32"/>
    <p:sldId id="304" r:id="rId33"/>
    <p:sldId id="305" r:id="rId34"/>
    <p:sldId id="306" r:id="rId35"/>
    <p:sldId id="302" r:id="rId36"/>
    <p:sldId id="260" r:id="rId37"/>
    <p:sldId id="270" r:id="rId38"/>
    <p:sldId id="285" r:id="rId39"/>
    <p:sldId id="307" r:id="rId40"/>
    <p:sldId id="264" r:id="rId41"/>
    <p:sldId id="265" r:id="rId42"/>
    <p:sldId id="266" r:id="rId43"/>
    <p:sldId id="267" r:id="rId44"/>
    <p:sldId id="261" r:id="rId45"/>
    <p:sldId id="310" r:id="rId46"/>
    <p:sldId id="311" r:id="rId47"/>
    <p:sldId id="309" r:id="rId48"/>
    <p:sldId id="268" r:id="rId49"/>
    <p:sldId id="303" r:id="rId50"/>
    <p:sldId id="308" r:id="rId51"/>
    <p:sldId id="292" r:id="rId52"/>
    <p:sldId id="293"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3735"/>
    <a:srgbClr val="424242"/>
    <a:srgbClr val="262626"/>
    <a:srgbClr val="740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7" autoAdjust="0"/>
    <p:restoredTop sz="87500" autoAdjust="0"/>
  </p:normalViewPr>
  <p:slideViewPr>
    <p:cSldViewPr>
      <p:cViewPr varScale="1">
        <p:scale>
          <a:sx n="71" d="100"/>
          <a:sy n="71" d="100"/>
        </p:scale>
        <p:origin x="-666"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545E8-7708-4A93-A837-339FBB3A11A1}" type="datetimeFigureOut">
              <a:rPr lang="zh-CN" altLang="en-US" smtClean="0"/>
              <a:pPr/>
              <a:t>2015/11/23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971E42-7E77-4D7E-9CD9-44E3E7D338F1}" type="slidenum">
              <a:rPr lang="zh-CN" altLang="en-US" smtClean="0"/>
              <a:pPr/>
              <a:t>‹#›</a:t>
            </a:fld>
            <a:endParaRPr lang="zh-CN" altLang="en-US"/>
          </a:p>
        </p:txBody>
      </p:sp>
    </p:spTree>
    <p:extLst>
      <p:ext uri="{BB962C8B-B14F-4D97-AF65-F5344CB8AC3E}">
        <p14:creationId xmlns:p14="http://schemas.microsoft.com/office/powerpoint/2010/main" val="209446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各位老师好，我开题报告的题目为“云数据中心网络的</a:t>
            </a:r>
            <a:r>
              <a:rPr lang="en-US" altLang="zh-CN" dirty="0" err="1" smtClean="0"/>
              <a:t>QoS</a:t>
            </a:r>
            <a:r>
              <a:rPr lang="zh-CN" altLang="en-US" dirty="0" smtClean="0"/>
              <a:t>保障方法研究”。报告人：王伟，导师：李忠诚研究员</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1</a:t>
            </a:fld>
            <a:endParaRPr lang="zh-CN" altLang="en-US"/>
          </a:p>
        </p:txBody>
      </p:sp>
    </p:spTree>
    <p:extLst>
      <p:ext uri="{BB962C8B-B14F-4D97-AF65-F5344CB8AC3E}">
        <p14:creationId xmlns:p14="http://schemas.microsoft.com/office/powerpoint/2010/main" val="813887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slide</a:t>
            </a:r>
            <a:r>
              <a:rPr lang="en-US" altLang="zh-CN" baseline="0" dirty="0" smtClean="0"/>
              <a:t> shows the traffic reduction by ICN caching. We can observe that only large cache, (e.g. 100GB and 1TB) can generate considerable reduction. </a:t>
            </a:r>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12</a:t>
            </a:fld>
            <a:endParaRPr lang="zh-CN" altLang="en-US"/>
          </a:p>
        </p:txBody>
      </p:sp>
    </p:spTree>
    <p:extLst>
      <p:ext uri="{BB962C8B-B14F-4D97-AF65-F5344CB8AC3E}">
        <p14:creationId xmlns:p14="http://schemas.microsoft.com/office/powerpoint/2010/main" val="336793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slide</a:t>
            </a:r>
            <a:r>
              <a:rPr lang="en-US" altLang="zh-CN" baseline="0" dirty="0" smtClean="0"/>
              <a:t> shows the server load reduction by ICN caching. Again, we observe that only large cache, (e.g. 100GB and 1TB) can generate considerable reduction.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13</a:t>
            </a:fld>
            <a:endParaRPr lang="zh-CN" altLang="en-US"/>
          </a:p>
        </p:txBody>
      </p:sp>
    </p:spTree>
    <p:extLst>
      <p:ext uri="{BB962C8B-B14F-4D97-AF65-F5344CB8AC3E}">
        <p14:creationId xmlns:p14="http://schemas.microsoft.com/office/powerpoint/2010/main" val="193028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question is that since</a:t>
            </a:r>
            <a:r>
              <a:rPr lang="en-US" sz="1200" kern="1200" baseline="0" dirty="0" smtClean="0">
                <a:solidFill>
                  <a:schemeClr val="tx1"/>
                </a:solidFill>
                <a:effectLst/>
                <a:latin typeface="+mn-lt"/>
                <a:ea typeface="+mn-ea"/>
                <a:cs typeface="+mn-cs"/>
              </a:rPr>
              <a:t> no universal best strategy exist, is there a near-optimal or good enough strategy. To answer this question, we calculate the relative ratio of the performance of a given strategy to that of the best strategy in the same scenario and then compute for each strategy its average ratio to the optimal across all scenarios. The table here shows that </a:t>
            </a:r>
            <a:r>
              <a:rPr lang="en-US" sz="1200" kern="1200" baseline="0" dirty="0" err="1" smtClean="0">
                <a:solidFill>
                  <a:schemeClr val="tx1"/>
                </a:solidFill>
                <a:effectLst/>
                <a:latin typeface="+mn-lt"/>
                <a:ea typeface="+mn-ea"/>
                <a:cs typeface="+mn-cs"/>
              </a:rPr>
              <a:t>Prob</a:t>
            </a:r>
            <a:r>
              <a:rPr lang="en-US" sz="1200" kern="1200" baseline="0" dirty="0" smtClean="0">
                <a:solidFill>
                  <a:schemeClr val="tx1"/>
                </a:solidFill>
                <a:effectLst/>
                <a:latin typeface="+mn-lt"/>
                <a:ea typeface="+mn-ea"/>
                <a:cs typeface="+mn-cs"/>
              </a:rPr>
              <a:t> + LFU and LCE + LFU are two candidates which are very close to the optimal almost always and be considered robust and good enough for caching for videos.</a:t>
            </a:r>
            <a:endParaRPr lang="en-US" dirty="0" smtClean="0"/>
          </a:p>
          <a:p>
            <a:endParaRPr lang="en-US" dirty="0"/>
          </a:p>
        </p:txBody>
      </p:sp>
      <p:sp>
        <p:nvSpPr>
          <p:cNvPr id="4" name="Slide Number Placeholder 3"/>
          <p:cNvSpPr>
            <a:spLocks noGrp="1"/>
          </p:cNvSpPr>
          <p:nvPr>
            <p:ph type="sldNum" sz="quarter" idx="10"/>
          </p:nvPr>
        </p:nvSpPr>
        <p:spPr/>
        <p:txBody>
          <a:bodyPr/>
          <a:lstStyle/>
          <a:p>
            <a:fld id="{AC0DB159-C69D-B24A-B735-536D920E6DA1}" type="slidenum">
              <a:rPr lang="en-US" smtClean="0"/>
              <a:pPr/>
              <a:t>14</a:t>
            </a:fld>
            <a:endParaRPr lang="en-US"/>
          </a:p>
        </p:txBody>
      </p:sp>
    </p:spTree>
    <p:extLst>
      <p:ext uri="{BB962C8B-B14F-4D97-AF65-F5344CB8AC3E}">
        <p14:creationId xmlns:p14="http://schemas.microsoft.com/office/powerpoint/2010/main" val="156735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analyze</a:t>
            </a:r>
            <a:r>
              <a:rPr lang="en-US" altLang="zh-CN" baseline="0" dirty="0" smtClean="0"/>
              <a:t> the effect of video workloads on ICN caching performance, we address the following three questions: first, </a:t>
            </a:r>
            <a:r>
              <a:rPr lang="en-US" altLang="zh-CN" sz="1200" kern="1200" baseline="0" dirty="0" smtClean="0">
                <a:solidFill>
                  <a:schemeClr val="tx1"/>
                </a:solidFill>
                <a:effectLst/>
                <a:latin typeface="+mn-lt"/>
                <a:ea typeface="+mn-ea"/>
                <a:cs typeface="+mn-cs"/>
              </a:rPr>
              <a:t>h</a:t>
            </a:r>
            <a:r>
              <a:rPr lang="en-US" altLang="zh-CN" sz="1200" kern="1200" dirty="0" smtClean="0">
                <a:solidFill>
                  <a:schemeClr val="tx1"/>
                </a:solidFill>
                <a:effectLst/>
                <a:latin typeface="+mn-lt"/>
                <a:ea typeface="+mn-ea"/>
                <a:cs typeface="+mn-cs"/>
              </a:rPr>
              <a:t>ow does cache size impact the performance of ICN caching schemes in terms of network traffic reduction, cache hit rates, and server load reduction given video workloads? Second,</a:t>
            </a:r>
            <a:r>
              <a:rPr lang="en-US" altLang="zh-CN" sz="1200" kern="1200" baseline="0" dirty="0" smtClean="0">
                <a:solidFill>
                  <a:schemeClr val="tx1"/>
                </a:solidFill>
                <a:effectLst/>
                <a:latin typeface="+mn-lt"/>
                <a:ea typeface="+mn-ea"/>
                <a:cs typeface="+mn-cs"/>
              </a:rPr>
              <a:t> w</a:t>
            </a:r>
            <a:r>
              <a:rPr lang="en-US" altLang="zh-CN" sz="1200" kern="1200" dirty="0" smtClean="0">
                <a:solidFill>
                  <a:schemeClr val="tx1"/>
                </a:solidFill>
                <a:effectLst/>
                <a:latin typeface="+mn-lt"/>
                <a:ea typeface="+mn-ea"/>
                <a:cs typeface="+mn-cs"/>
              </a:rPr>
              <a:t>hat are the best combination of content placement and replacement algorithms for different cache sizes and across different performance metrics?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Third,</a:t>
            </a:r>
            <a:r>
              <a:rPr lang="en-US" altLang="zh-CN" sz="1200" kern="1200" baseline="0" dirty="0" smtClean="0">
                <a:solidFill>
                  <a:schemeClr val="tx1"/>
                </a:solidFill>
                <a:effectLst/>
                <a:latin typeface="+mn-lt"/>
                <a:ea typeface="+mn-ea"/>
                <a:cs typeface="+mn-cs"/>
              </a:rPr>
              <a:t> </a:t>
            </a:r>
            <a:r>
              <a:rPr lang="en-US" altLang="zh-CN" sz="2800" kern="1200" baseline="0" dirty="0" smtClean="0">
                <a:solidFill>
                  <a:schemeClr val="tx1"/>
                </a:solidFill>
                <a:effectLst/>
                <a:latin typeface="+mn-lt"/>
                <a:ea typeface="+mn-ea"/>
                <a:cs typeface="+mn-cs"/>
              </a:rPr>
              <a:t>i</a:t>
            </a:r>
            <a:r>
              <a:rPr lang="en-US" altLang="zh-CN" sz="2800" dirty="0" smtClean="0"/>
              <a:t>s there a universal best strategy across different scenarios? If not,</a:t>
            </a:r>
            <a:r>
              <a:rPr lang="en-US" altLang="zh-CN" sz="2800" baseline="0" dirty="0" smtClean="0"/>
              <a:t> </a:t>
            </a:r>
            <a:r>
              <a:rPr lang="en-US" altLang="zh-CN" sz="1200" kern="1200" baseline="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s there a near-optimal or good enough combination that is robust across this space of considerations? </a:t>
            </a:r>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15</a:t>
            </a:fld>
            <a:endParaRPr lang="zh-CN" altLang="en-US"/>
          </a:p>
        </p:txBody>
      </p:sp>
    </p:spTree>
    <p:extLst>
      <p:ext uri="{BB962C8B-B14F-4D97-AF65-F5344CB8AC3E}">
        <p14:creationId xmlns:p14="http://schemas.microsoft.com/office/powerpoint/2010/main" val="3112600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this figure shows the improvement </a:t>
            </a:r>
            <a:r>
              <a:rPr lang="en-US" altLang="zh-CN" sz="1200" kern="1200" dirty="0" smtClean="0">
                <a:solidFill>
                  <a:schemeClr val="tx1"/>
                </a:solidFill>
                <a:effectLst/>
                <a:latin typeface="+mn-lt"/>
                <a:ea typeface="+mn-ea"/>
                <a:cs typeface="+mn-cs"/>
              </a:rPr>
              <a:t>of buffering ratio by using ICN caching for different sizes</a:t>
            </a:r>
            <a:r>
              <a:rPr lang="en-US" altLang="zh-CN" sz="1200" kern="1200" baseline="0" dirty="0" smtClean="0">
                <a:solidFill>
                  <a:schemeClr val="tx1"/>
                </a:solidFill>
                <a:effectLst/>
                <a:latin typeface="+mn-lt"/>
                <a:ea typeface="+mn-ea"/>
                <a:cs typeface="+mn-cs"/>
              </a:rPr>
              <a:t> of cache</a:t>
            </a:r>
            <a:r>
              <a:rPr lang="en-US" altLang="zh-CN" sz="1200" kern="1200" dirty="0" smtClean="0">
                <a:solidFill>
                  <a:schemeClr val="tx1"/>
                </a:solidFill>
                <a:effectLst/>
                <a:latin typeface="+mn-lt"/>
                <a:ea typeface="+mn-ea"/>
                <a:cs typeface="+mn-cs"/>
              </a:rPr>
              <a:t>. For brevity, we only consider a few interesting caching strategy combinations: (1) </a:t>
            </a:r>
            <a:r>
              <a:rPr lang="en-US" altLang="zh-CN" sz="1200" i="0" kern="1200" dirty="0" smtClean="0">
                <a:solidFill>
                  <a:schemeClr val="tx1"/>
                </a:solidFill>
                <a:effectLst/>
                <a:latin typeface="+mn-lt"/>
                <a:ea typeface="+mn-ea"/>
                <a:cs typeface="+mn-cs"/>
              </a:rPr>
              <a:t>LCE +LRU, which is the most basic combination suggested in previous work; (2) </a:t>
            </a:r>
            <a:r>
              <a:rPr lang="en-US" altLang="zh-CN" sz="1200" i="0" kern="1200" dirty="0" err="1" smtClean="0">
                <a:solidFill>
                  <a:schemeClr val="tx1"/>
                </a:solidFill>
                <a:effectLst/>
                <a:latin typeface="+mn-lt"/>
                <a:ea typeface="+mn-ea"/>
                <a:cs typeface="+mn-cs"/>
              </a:rPr>
              <a:t>Prob</a:t>
            </a:r>
            <a:r>
              <a:rPr lang="en-US" altLang="zh-CN" sz="1200" i="0" kern="1200" dirty="0" smtClean="0">
                <a:solidFill>
                  <a:schemeClr val="tx1"/>
                </a:solidFill>
                <a:effectLst/>
                <a:latin typeface="+mn-lt"/>
                <a:ea typeface="+mn-ea"/>
                <a:cs typeface="+mn-cs"/>
              </a:rPr>
              <a:t> +LFU, which emerged as the dominant strategy across all scenarios; and (3) The best caching strategy for each of the different network-level metric. </a:t>
            </a:r>
            <a:endParaRPr lang="en-US" altLang="zh-CN"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16</a:t>
            </a:fld>
            <a:endParaRPr lang="zh-CN" altLang="en-US"/>
          </a:p>
        </p:txBody>
      </p:sp>
    </p:spTree>
    <p:extLst>
      <p:ext uri="{BB962C8B-B14F-4D97-AF65-F5344CB8AC3E}">
        <p14:creationId xmlns:p14="http://schemas.microsoft.com/office/powerpoint/2010/main" val="1920561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figure shows</a:t>
            </a:r>
            <a:r>
              <a:rPr lang="en-US" altLang="zh-CN" baseline="0" dirty="0" smtClean="0"/>
              <a:t> the improvement of average bitrate of video viewing.</a:t>
            </a:r>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17</a:t>
            </a:fld>
            <a:endParaRPr lang="zh-CN" altLang="en-US"/>
          </a:p>
        </p:txBody>
      </p:sp>
    </p:spTree>
    <p:extLst>
      <p:ext uri="{BB962C8B-B14F-4D97-AF65-F5344CB8AC3E}">
        <p14:creationId xmlns:p14="http://schemas.microsoft.com/office/powerpoint/2010/main" val="137813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 this figure shows</a:t>
            </a:r>
            <a:r>
              <a:rPr lang="en-US" altLang="zh-CN" baseline="0" dirty="0" smtClean="0"/>
              <a:t> the improvement of join time which defines the </a:t>
            </a:r>
            <a:r>
              <a:rPr lang="en-US" altLang="zh-CN" sz="1200" kern="1200" dirty="0" err="1" smtClean="0">
                <a:solidFill>
                  <a:schemeClr val="tx1"/>
                </a:solidFill>
                <a:effectLst/>
                <a:latin typeface="+mn-lt"/>
                <a:ea typeface="+mn-ea"/>
                <a:cs typeface="+mn-cs"/>
              </a:rPr>
              <a:t>the</a:t>
            </a:r>
            <a:r>
              <a:rPr lang="en-US" altLang="zh-CN" sz="1200" kern="1200" dirty="0" smtClean="0">
                <a:solidFill>
                  <a:schemeClr val="tx1"/>
                </a:solidFill>
                <a:effectLst/>
                <a:latin typeface="+mn-lt"/>
                <a:ea typeface="+mn-ea"/>
                <a:cs typeface="+mn-cs"/>
              </a:rPr>
              <a:t> delay between the request and video start</a:t>
            </a:r>
            <a:r>
              <a:rPr lang="en-US" altLang="zh-CN" baseline="0"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18</a:t>
            </a:fld>
            <a:endParaRPr lang="zh-CN" altLang="en-US"/>
          </a:p>
        </p:txBody>
      </p:sp>
    </p:spTree>
    <p:extLst>
      <p:ext uri="{BB962C8B-B14F-4D97-AF65-F5344CB8AC3E}">
        <p14:creationId xmlns:p14="http://schemas.microsoft.com/office/powerpoint/2010/main" val="283048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the previous figures, we</a:t>
            </a:r>
            <a:r>
              <a:rPr lang="en-US" altLang="zh-CN" baseline="0" dirty="0" smtClean="0"/>
              <a:t> have the following key takeaways: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We see non-trivial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 improvements only with caches ≥ 100GB. Even then, the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 improvement is quite low ≤ 12% across all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 metrics even for a 1TB cache. This</a:t>
            </a:r>
            <a:r>
              <a:rPr lang="en-US" altLang="zh-CN" sz="1200" kern="1200" baseline="0" dirty="0" smtClean="0">
                <a:solidFill>
                  <a:schemeClr val="tx1"/>
                </a:solidFill>
                <a:effectLst/>
                <a:latin typeface="+mn-lt"/>
                <a:ea typeface="+mn-ea"/>
                <a:cs typeface="+mn-cs"/>
              </a:rPr>
              <a:t> is probably </a:t>
            </a:r>
            <a:r>
              <a:rPr lang="en-US" altLang="zh-CN" sz="1200" kern="1200" dirty="0" smtClean="0">
                <a:solidFill>
                  <a:schemeClr val="tx1"/>
                </a:solidFill>
                <a:effectLst/>
                <a:latin typeface="+mn-lt"/>
                <a:ea typeface="+mn-ea"/>
                <a:cs typeface="+mn-cs"/>
              </a:rPr>
              <a:t>because of the good coverage of the PPTV servers across popular </a:t>
            </a:r>
            <a:r>
              <a:rPr lang="en-US" altLang="zh-CN" sz="1200" kern="1200" dirty="0" err="1" smtClean="0">
                <a:solidFill>
                  <a:schemeClr val="tx1"/>
                </a:solidFill>
                <a:effectLst/>
                <a:latin typeface="+mn-lt"/>
                <a:ea typeface="+mn-ea"/>
                <a:cs typeface="+mn-cs"/>
              </a:rPr>
              <a:t>PoPs</a:t>
            </a:r>
            <a:r>
              <a:rPr lang="en-US" altLang="zh-CN" sz="1200" kern="1200" dirty="0" smtClean="0">
                <a:solidFill>
                  <a:schemeClr val="tx1"/>
                </a:solidFill>
                <a:effectLst/>
                <a:latin typeface="+mn-lt"/>
                <a:ea typeface="+mn-ea"/>
                <a:cs typeface="+mn-cs"/>
              </a:rPr>
              <a:t>/ISPs and suggests that for popular video services whose server footprint is already spatially diverse, the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 benefits of ICN will be limited.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The caching strategy that optimizes the traffic reduction appears to be the best strategy to also optimize for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 since traffic reduction and </a:t>
            </a:r>
            <a:r>
              <a:rPr lang="en-US" altLang="zh-CN" sz="1200" kern="1200" baseline="0" dirty="0" err="1" smtClean="0">
                <a:solidFill>
                  <a:schemeClr val="tx1"/>
                </a:solidFill>
                <a:effectLst/>
                <a:latin typeface="+mn-lt"/>
                <a:ea typeface="+mn-ea"/>
                <a:cs typeface="+mn-cs"/>
              </a:rPr>
              <a:t>QoE</a:t>
            </a:r>
            <a:r>
              <a:rPr lang="en-US" altLang="zh-CN" sz="1200" kern="1200" baseline="0" dirty="0" smtClean="0">
                <a:solidFill>
                  <a:schemeClr val="tx1"/>
                </a:solidFill>
                <a:effectLst/>
                <a:latin typeface="+mn-lt"/>
                <a:ea typeface="+mn-ea"/>
                <a:cs typeface="+mn-cs"/>
              </a:rPr>
              <a:t> are the main objectives of ICN caching respectively from the ISP and content provider perspective, it should be the good news that ISP and content provider would probably have the same idea of whether a caching strategy is good or not.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baseline="0" dirty="0" smtClean="0">
                <a:solidFill>
                  <a:schemeClr val="tx1"/>
                </a:solidFill>
                <a:effectLst/>
                <a:latin typeface="+mn-lt"/>
                <a:ea typeface="+mn-ea"/>
                <a:cs typeface="+mn-cs"/>
              </a:rPr>
              <a:t>Again, the best strategy </a:t>
            </a:r>
            <a:r>
              <a:rPr lang="en-US" altLang="zh-CN" sz="1200" kern="1200" baseline="0" dirty="0" err="1" smtClean="0">
                <a:solidFill>
                  <a:schemeClr val="tx1"/>
                </a:solidFill>
                <a:effectLst/>
                <a:latin typeface="+mn-lt"/>
                <a:ea typeface="+mn-ea"/>
                <a:cs typeface="+mn-cs"/>
              </a:rPr>
              <a:t>Prob+LFU</a:t>
            </a:r>
            <a:r>
              <a:rPr lang="en-US" altLang="zh-CN" sz="1200" kern="1200" baseline="0" dirty="0" smtClean="0">
                <a:solidFill>
                  <a:schemeClr val="tx1"/>
                </a:solidFill>
                <a:effectLst/>
                <a:latin typeface="+mn-lt"/>
                <a:ea typeface="+mn-ea"/>
                <a:cs typeface="+mn-cs"/>
              </a:rPr>
              <a:t> from network-level perspective is also good enough for </a:t>
            </a:r>
            <a:r>
              <a:rPr lang="en-US" altLang="zh-CN" sz="1200" kern="1200" baseline="0" dirty="0" err="1" smtClean="0">
                <a:solidFill>
                  <a:schemeClr val="tx1"/>
                </a:solidFill>
                <a:effectLst/>
                <a:latin typeface="+mn-lt"/>
                <a:ea typeface="+mn-ea"/>
                <a:cs typeface="+mn-cs"/>
              </a:rPr>
              <a:t>QoE</a:t>
            </a:r>
            <a:r>
              <a:rPr lang="en-US" altLang="zh-CN" sz="1200" kern="1200" baseline="0" dirty="0" smtClean="0">
                <a:solidFill>
                  <a:schemeClr val="tx1"/>
                </a:solidFill>
                <a:effectLst/>
                <a:latin typeface="+mn-lt"/>
                <a:ea typeface="+mn-ea"/>
                <a:cs typeface="+mn-cs"/>
              </a:rPr>
              <a:t> improvement. </a:t>
            </a:r>
            <a:endParaRPr lang="en-US" altLang="zh-CN"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19</a:t>
            </a:fld>
            <a:endParaRPr lang="zh-CN" altLang="en-US"/>
          </a:p>
        </p:txBody>
      </p:sp>
    </p:spTree>
    <p:extLst>
      <p:ext uri="{BB962C8B-B14F-4D97-AF65-F5344CB8AC3E}">
        <p14:creationId xmlns:p14="http://schemas.microsoft.com/office/powerpoint/2010/main" val="3916444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 to now, </a:t>
            </a:r>
            <a:r>
              <a:rPr lang="en-US" altLang="zh-CN" sz="1200" kern="1200" dirty="0" smtClean="0">
                <a:solidFill>
                  <a:schemeClr val="tx1"/>
                </a:solidFill>
                <a:effectLst/>
                <a:latin typeface="+mn-lt"/>
                <a:ea typeface="+mn-ea"/>
                <a:cs typeface="+mn-cs"/>
              </a:rPr>
              <a:t>we studied the aggregate improvement of caching strategies in terms of network-level and </a:t>
            </a:r>
            <a:r>
              <a:rPr lang="en-US" altLang="zh-CN" sz="1200" kern="1200" dirty="0" err="1" smtClean="0">
                <a:solidFill>
                  <a:schemeClr val="tx1"/>
                </a:solidFill>
                <a:effectLst/>
                <a:latin typeface="+mn-lt"/>
                <a:ea typeface="+mn-ea"/>
                <a:cs typeface="+mn-cs"/>
              </a:rPr>
              <a:t>QoE</a:t>
            </a:r>
            <a:r>
              <a:rPr lang="en-US" altLang="zh-CN" sz="1200" kern="1200" dirty="0" smtClean="0">
                <a:solidFill>
                  <a:schemeClr val="tx1"/>
                </a:solidFill>
                <a:effectLst/>
                <a:latin typeface="+mn-lt"/>
                <a:ea typeface="+mn-ea"/>
                <a:cs typeface="+mn-cs"/>
              </a:rPr>
              <a:t> metrics. Next, we provide a more in-depth analysis to identify </a:t>
            </a:r>
            <a:r>
              <a:rPr lang="en-US" altLang="zh-CN" sz="1200" i="1" kern="1200" dirty="0" smtClean="0">
                <a:solidFill>
                  <a:schemeClr val="tx1"/>
                </a:solidFill>
                <a:effectLst/>
                <a:latin typeface="+mn-lt"/>
                <a:ea typeface="+mn-ea"/>
                <a:cs typeface="+mn-cs"/>
              </a:rPr>
              <a:t>how </a:t>
            </a:r>
            <a:r>
              <a:rPr lang="en-US" altLang="zh-CN" sz="1200" kern="1200" dirty="0" smtClean="0">
                <a:solidFill>
                  <a:schemeClr val="tx1"/>
                </a:solidFill>
                <a:effectLst/>
                <a:latin typeface="+mn-lt"/>
                <a:ea typeface="+mn-ea"/>
                <a:cs typeface="+mn-cs"/>
              </a:rPr>
              <a:t>and </a:t>
            </a:r>
            <a:r>
              <a:rPr lang="en-US" altLang="zh-CN" sz="1200" i="1" kern="1200" dirty="0" smtClean="0">
                <a:solidFill>
                  <a:schemeClr val="tx1"/>
                </a:solidFill>
                <a:effectLst/>
                <a:latin typeface="+mn-lt"/>
                <a:ea typeface="+mn-ea"/>
                <a:cs typeface="+mn-cs"/>
              </a:rPr>
              <a:t>where </a:t>
            </a:r>
            <a:r>
              <a:rPr lang="en-US" altLang="zh-CN" sz="1200" kern="1200" dirty="0" smtClean="0">
                <a:solidFill>
                  <a:schemeClr val="tx1"/>
                </a:solidFill>
                <a:effectLst/>
                <a:latin typeface="+mn-lt"/>
                <a:ea typeface="+mn-ea"/>
                <a:cs typeface="+mn-cs"/>
              </a:rPr>
              <a:t>these benefits manifest, so that it can better inform the deployment decisions of content providers and ISPs as they consider ICN-like architectures. We identify the (network-wide) top-100 routers with</a:t>
            </a:r>
            <a:r>
              <a:rPr lang="en-US" altLang="zh-CN" sz="1200" kern="1200" baseline="0" dirty="0" smtClean="0">
                <a:solidFill>
                  <a:schemeClr val="tx1"/>
                </a:solidFill>
                <a:effectLst/>
                <a:latin typeface="+mn-lt"/>
                <a:ea typeface="+mn-ea"/>
                <a:cs typeface="+mn-cs"/>
              </a:rPr>
              <a:t> regard to</a:t>
            </a:r>
            <a:r>
              <a:rPr lang="en-US" altLang="zh-CN" sz="1200" kern="1200" dirty="0" smtClean="0">
                <a:solidFill>
                  <a:schemeClr val="tx1"/>
                </a:solidFill>
                <a:effectLst/>
                <a:latin typeface="+mn-lt"/>
                <a:ea typeface="+mn-ea"/>
                <a:cs typeface="+mn-cs"/>
              </a:rPr>
              <a:t> different performance metrics and then</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characterize these top-100 routers along two dimensions: (1) The relative role of a router in the network (i.e., Edge, Middle, or Core) and (2) Geographical location of the router.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AC0DB159-C69D-B24A-B735-536D920E6DA1}" type="slidenum">
              <a:rPr lang="en-US" smtClean="0"/>
              <a:pPr/>
              <a:t>20</a:t>
            </a:fld>
            <a:endParaRPr lang="en-US"/>
          </a:p>
        </p:txBody>
      </p:sp>
    </p:spTree>
    <p:extLst>
      <p:ext uri="{BB962C8B-B14F-4D97-AF65-F5344CB8AC3E}">
        <p14:creationId xmlns:p14="http://schemas.microsoft.com/office/powerpoint/2010/main" val="2406307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figure shows the breakdown of these routers in terms of their network roles. We see that most of the top-100 routers with highest cache hit rate are Core routers. This is because the requests of the same content aggregate when going towards the direction of the origin server. However, Core routers contribute very little to reduce the traffic and server load. We believe that the incentives for real world ICN deployment by ISPs and content providers will likely be driven by the traffic and load reduction. Thus, we suspect that in future</a:t>
            </a:r>
            <a:r>
              <a:rPr lang="en-US" altLang="zh-CN" sz="1200" kern="1200" baseline="0" dirty="0" smtClean="0">
                <a:solidFill>
                  <a:schemeClr val="tx1"/>
                </a:solidFill>
                <a:effectLst/>
                <a:latin typeface="+mn-lt"/>
                <a:ea typeface="+mn-ea"/>
                <a:cs typeface="+mn-cs"/>
              </a:rPr>
              <a:t> for the real </a:t>
            </a:r>
            <a:r>
              <a:rPr lang="en-US" altLang="zh-CN" sz="1200" kern="1200" dirty="0" smtClean="0">
                <a:solidFill>
                  <a:schemeClr val="tx1"/>
                </a:solidFill>
                <a:effectLst/>
                <a:latin typeface="+mn-lt"/>
                <a:ea typeface="+mn-ea"/>
                <a:cs typeface="+mn-cs"/>
              </a:rPr>
              <a:t>ICN deployment</a:t>
            </a:r>
            <a:r>
              <a:rPr lang="en-US" altLang="zh-CN" sz="1200" kern="1200" baseline="0" dirty="0" smtClean="0">
                <a:solidFill>
                  <a:schemeClr val="tx1"/>
                </a:solidFill>
                <a:effectLst/>
                <a:latin typeface="+mn-lt"/>
                <a:ea typeface="+mn-ea"/>
                <a:cs typeface="+mn-cs"/>
              </a:rPr>
              <a:t> it </a:t>
            </a:r>
            <a:r>
              <a:rPr lang="en-US" altLang="zh-CN" sz="1200" kern="1200" dirty="0" smtClean="0">
                <a:solidFill>
                  <a:schemeClr val="tx1"/>
                </a:solidFill>
                <a:effectLst/>
                <a:latin typeface="+mn-lt"/>
                <a:ea typeface="+mn-ea"/>
                <a:cs typeface="+mn-cs"/>
              </a:rPr>
              <a:t>will not be prominent in the network core.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21</a:t>
            </a:fld>
            <a:endParaRPr lang="zh-CN" altLang="en-US"/>
          </a:p>
        </p:txBody>
      </p:sp>
    </p:spTree>
    <p:extLst>
      <p:ext uri="{BB962C8B-B14F-4D97-AF65-F5344CB8AC3E}">
        <p14:creationId xmlns:p14="http://schemas.microsoft.com/office/powerpoint/2010/main" val="236353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In today’s Internet, video is becoming the most dominant type of content. As reported by </a:t>
            </a:r>
            <a:r>
              <a:rPr lang="en-US" altLang="zh-CN" sz="1200" kern="1200" baseline="0" dirty="0" err="1" smtClean="0">
                <a:solidFill>
                  <a:schemeClr val="tx1"/>
                </a:solidFill>
                <a:effectLst/>
                <a:latin typeface="+mn-lt"/>
                <a:ea typeface="+mn-ea"/>
                <a:cs typeface="+mn-cs"/>
              </a:rPr>
              <a:t>Sandvine</a:t>
            </a:r>
            <a:r>
              <a:rPr lang="en-US" altLang="zh-CN" sz="1200" kern="1200" baseline="0" dirty="0" smtClean="0">
                <a:solidFill>
                  <a:schemeClr val="tx1"/>
                </a:solidFill>
                <a:effectLst/>
                <a:latin typeface="+mn-lt"/>
                <a:ea typeface="+mn-ea"/>
                <a:cs typeface="+mn-cs"/>
              </a:rPr>
              <a:t> Global: </a:t>
            </a:r>
            <a:r>
              <a:rPr lang="en-US" altLang="zh-CN" sz="1200" dirty="0" smtClean="0">
                <a:solidFill>
                  <a:schemeClr val="bg1"/>
                </a:solidFill>
                <a:latin typeface="Comic Sans MS" pitchFamily="66" charset="0"/>
                <a:ea typeface="Arial Unicode MS" pitchFamily="34" charset="-122"/>
                <a:cs typeface="Arial Unicode MS" pitchFamily="34" charset="-122"/>
              </a:rPr>
              <a:t>64% of North American downstream traffic during peak hours is video-related,</a:t>
            </a:r>
            <a:r>
              <a:rPr lang="en-US" altLang="zh-CN" sz="1200" baseline="0" dirty="0" smtClean="0">
                <a:solidFill>
                  <a:schemeClr val="bg1"/>
                </a:solidFill>
                <a:latin typeface="Comic Sans MS" pitchFamily="66" charset="0"/>
                <a:ea typeface="Arial Unicode MS" pitchFamily="34" charset="-122"/>
                <a:cs typeface="Arial Unicode MS" pitchFamily="34" charset="-122"/>
              </a:rPr>
              <a:t> and Netflix and YouTube as two leading video service providers contribute to almost half of the traffic in the American Internet.</a:t>
            </a:r>
            <a:endParaRPr lang="en-US" altLang="zh-CN" dirty="0" smtClean="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4</a:t>
            </a:fld>
            <a:endParaRPr lang="zh-CN" altLang="en-US"/>
          </a:p>
        </p:txBody>
      </p:sp>
    </p:spTree>
    <p:extLst>
      <p:ext uri="{BB962C8B-B14F-4D97-AF65-F5344CB8AC3E}">
        <p14:creationId xmlns:p14="http://schemas.microsoft.com/office/powerpoint/2010/main" val="410172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figure shows the CDF</a:t>
            </a:r>
            <a:r>
              <a:rPr lang="en-US" altLang="zh-CN" baseline="0" dirty="0" smtClean="0"/>
              <a:t> of buffering ratio and traffic improvement as a function of top provinces in China. We observe that </a:t>
            </a:r>
            <a:r>
              <a:rPr lang="en-US" altLang="zh-CN" sz="1200" b="0" dirty="0" smtClean="0"/>
              <a:t>20 % of the top locations contribute 60% of the improvemen</a:t>
            </a:r>
            <a:r>
              <a:rPr lang="en-US" altLang="zh-CN" sz="1200" b="0" baseline="0" dirty="0" smtClean="0"/>
              <a:t>t and these provinces mainly located at the areas with high request volumes and low server presence.</a:t>
            </a:r>
            <a:endParaRPr lang="en-US" altLang="zh-CN" sz="1200" b="0"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22</a:t>
            </a:fld>
            <a:endParaRPr lang="zh-CN" altLang="en-US"/>
          </a:p>
        </p:txBody>
      </p:sp>
    </p:spTree>
    <p:extLst>
      <p:ext uri="{BB962C8B-B14F-4D97-AF65-F5344CB8AC3E}">
        <p14:creationId xmlns:p14="http://schemas.microsoft.com/office/powerpoint/2010/main" val="319000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首先介绍研究背景。云计算是当今</a:t>
            </a:r>
            <a:r>
              <a:rPr lang="en-US" altLang="zh-CN" dirty="0" smtClean="0"/>
              <a:t>IT</a:t>
            </a:r>
            <a:r>
              <a:rPr lang="zh-CN" altLang="en-US" dirty="0" smtClean="0"/>
              <a:t>业的热点及发展趋势，越来越多的公司企业将其服务移植到云平台中。</a:t>
            </a:r>
            <a:endParaRPr lang="en-US" altLang="zh-CN" dirty="0" smtClean="0"/>
          </a:p>
          <a:p>
            <a:endParaRPr lang="en-US" altLang="zh-CN" dirty="0" smtClean="0"/>
          </a:p>
          <a:p>
            <a:r>
              <a:rPr lang="zh-CN" altLang="en-US" dirty="0" smtClean="0"/>
              <a:t>云平台数据中心主要包括三大资源，计算、存储和网络。而网络是核心，也是云计算的瓶颈所在。当前的网络服务的模型多呈现分布式特征，如</a:t>
            </a:r>
            <a:r>
              <a:rPr lang="en-US" altLang="zh-CN" dirty="0" smtClean="0"/>
              <a:t>MapReduce</a:t>
            </a:r>
            <a:r>
              <a:rPr lang="zh-CN" altLang="en-US" dirty="0" smtClean="0"/>
              <a:t>，分布式存储，网页搜多等，这些服务极大的依赖于节点间的相互通信。</a:t>
            </a:r>
          </a:p>
          <a:p>
            <a:endParaRPr lang="zh-CN" altLang="en-US" dirty="0" smtClean="0"/>
          </a:p>
          <a:p>
            <a:r>
              <a:rPr lang="zh-CN" altLang="en-US" dirty="0" smtClean="0"/>
              <a:t>提供</a:t>
            </a:r>
            <a:r>
              <a:rPr lang="en-US" altLang="zh-CN" dirty="0" err="1" smtClean="0"/>
              <a:t>QoS</a:t>
            </a:r>
            <a:r>
              <a:rPr lang="zh-CN" altLang="en-US" dirty="0" smtClean="0"/>
              <a:t>保障是数据中心网络的重要目标之一</a:t>
            </a:r>
            <a:endParaRPr lang="en-US" altLang="zh-CN" dirty="0" smtClean="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31</a:t>
            </a:fld>
            <a:endParaRPr lang="zh-CN" altLang="en-US"/>
          </a:p>
        </p:txBody>
      </p:sp>
    </p:spTree>
    <p:extLst>
      <p:ext uri="{BB962C8B-B14F-4D97-AF65-F5344CB8AC3E}">
        <p14:creationId xmlns:p14="http://schemas.microsoft.com/office/powerpoint/2010/main" val="162871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研究问题：</a:t>
            </a:r>
            <a:r>
              <a:rPr lang="zh-CN" altLang="en-US" sz="1200" dirty="0" smtClean="0"/>
              <a:t>在</a:t>
            </a:r>
            <a:r>
              <a:rPr lang="en-US" altLang="zh-CN" sz="1200" dirty="0" smtClean="0">
                <a:latin typeface="Times New Roman" panose="02020603050405020304" pitchFamily="18" charset="0"/>
                <a:cs typeface="Times New Roman" panose="02020603050405020304" pitchFamily="18" charset="0"/>
              </a:rPr>
              <a:t>DCN</a:t>
            </a:r>
            <a:r>
              <a:rPr lang="zh-CN" altLang="en-US" sz="1200" dirty="0" smtClean="0"/>
              <a:t>网络中，大流和小流并存。小流多为延时敏感类应用，需要较低的延时，并在</a:t>
            </a:r>
            <a:r>
              <a:rPr lang="en-US" altLang="zh-CN" sz="1200" dirty="0" smtClean="0"/>
              <a:t> </a:t>
            </a:r>
            <a:r>
              <a:rPr lang="en-US" altLang="zh-CN" sz="1200" dirty="0" smtClean="0">
                <a:latin typeface="Times New Roman" panose="02020603050405020304" pitchFamily="18" charset="0"/>
                <a:cs typeface="Times New Roman" panose="02020603050405020304" pitchFamily="18" charset="0"/>
              </a:rPr>
              <a:t>SLA(Service Level Agreement)</a:t>
            </a:r>
            <a:r>
              <a:rPr lang="zh-CN" altLang="en-US" sz="1200" dirty="0" smtClean="0"/>
              <a:t>规定的时间内完成；而大流只要求高吞吐量即可。</a:t>
            </a:r>
            <a:r>
              <a:rPr lang="zh-CN" altLang="en-US" dirty="0" smtClean="0"/>
              <a:t>然而，大流和小流的网络需求在同一条链路上是</a:t>
            </a:r>
            <a:r>
              <a:rPr lang="en-US" altLang="zh-CN" dirty="0" smtClean="0"/>
              <a:t>Trade-off</a:t>
            </a:r>
            <a:r>
              <a:rPr lang="zh-CN" altLang="en-US" dirty="0" smtClean="0"/>
              <a:t>的关系，大流要求交换机</a:t>
            </a:r>
            <a:r>
              <a:rPr lang="en-US" altLang="zh-CN" dirty="0" smtClean="0"/>
              <a:t>buffer</a:t>
            </a:r>
            <a:r>
              <a:rPr lang="zh-CN" altLang="en-US" dirty="0" smtClean="0"/>
              <a:t>中的尽可能被数据包塞满，保证时刻都有可转发的包；而小流要求低延时，延时主要发生在交换机中的排队，因此为了减小延迟，则要求交换机尽可能的减小队列长度。因此，难以同时优化。</a:t>
            </a:r>
            <a:endParaRPr lang="en-US" altLang="zh-CN" dirty="0" smtClean="0"/>
          </a:p>
          <a:p>
            <a:r>
              <a:rPr lang="zh-CN" altLang="en-US" dirty="0" smtClean="0"/>
              <a:t>研究思路</a:t>
            </a:r>
            <a:endParaRPr lang="en-US" altLang="zh-CN" dirty="0" smtClean="0"/>
          </a:p>
          <a:p>
            <a:r>
              <a:rPr lang="zh-CN" altLang="en-US" dirty="0" smtClean="0"/>
              <a:t>又考虑到，数据中心网络</a:t>
            </a:r>
            <a:r>
              <a:rPr lang="zh-CN" altLang="en-US" sz="1600" dirty="0" smtClean="0"/>
              <a:t>采用多根树来组织拓扑结构，因此通信主机存在</a:t>
            </a:r>
            <a:r>
              <a:rPr lang="zh-CN" altLang="en-US" sz="1600" b="1" dirty="0" smtClean="0">
                <a:solidFill>
                  <a:srgbClr val="FF0000"/>
                </a:solidFill>
              </a:rPr>
              <a:t>多条最短路径。结合考虑实际需求和现状，我们提出是否可以通过路径隔离的方法，将两种流解耦。</a:t>
            </a:r>
            <a:endParaRPr lang="en-US" altLang="zh-CN" sz="1600" b="1" dirty="0" smtClean="0">
              <a:solidFill>
                <a:srgbClr val="FF0000"/>
              </a:solidFill>
            </a:endParaRPr>
          </a:p>
          <a:p>
            <a:endParaRPr lang="en-US" altLang="zh-CN" dirty="0" smtClean="0"/>
          </a:p>
          <a:p>
            <a:r>
              <a:rPr lang="zh-CN" altLang="en-US" dirty="0" smtClean="0"/>
              <a:t>具体的研究步骤包括以下三步</a:t>
            </a:r>
            <a:endParaRPr lang="en-US" altLang="zh-CN" dirty="0" smtClean="0"/>
          </a:p>
          <a:p>
            <a:r>
              <a:rPr lang="zh-CN" altLang="en-US" dirty="0" smtClean="0"/>
              <a:t>首先建立路径延时计算模型，模型的输入是。。。，输出是。。。；该模型作为动态链路划分算法的基础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36</a:t>
            </a:fld>
            <a:endParaRPr lang="zh-CN" altLang="en-US"/>
          </a:p>
        </p:txBody>
      </p:sp>
    </p:spTree>
    <p:extLst>
      <p:ext uri="{BB962C8B-B14F-4D97-AF65-F5344CB8AC3E}">
        <p14:creationId xmlns:p14="http://schemas.microsoft.com/office/powerpoint/2010/main" val="134097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首先，研究现状</a:t>
            </a:r>
            <a:r>
              <a:rPr lang="en-US" altLang="zh-CN" dirty="0" smtClean="0"/>
              <a:t>1</a:t>
            </a:r>
            <a:r>
              <a:rPr lang="zh-CN" altLang="en-US" dirty="0" smtClean="0"/>
              <a:t>针对私有云中大流和小流的不同</a:t>
            </a:r>
            <a:r>
              <a:rPr lang="en-US" altLang="zh-CN" dirty="0" err="1" smtClean="0"/>
              <a:t>QoS</a:t>
            </a:r>
            <a:r>
              <a:rPr lang="zh-CN" altLang="en-US" dirty="0" smtClean="0"/>
              <a:t>需求，进行低延时高吞吐量的数据中心网络的研究，主要包括三个研究方向。</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37</a:t>
            </a:fld>
            <a:endParaRPr lang="zh-CN" altLang="en-US"/>
          </a:p>
        </p:txBody>
      </p:sp>
    </p:spTree>
    <p:extLst>
      <p:ext uri="{BB962C8B-B14F-4D97-AF65-F5344CB8AC3E}">
        <p14:creationId xmlns:p14="http://schemas.microsoft.com/office/powerpoint/2010/main" val="40476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以上这些方法的关注重点在网络侧，</a:t>
            </a:r>
            <a:endParaRPr kumimoji="1" lang="zh-CN" altLang="en-US" dirty="0"/>
          </a:p>
        </p:txBody>
      </p:sp>
      <p:sp>
        <p:nvSpPr>
          <p:cNvPr id="4" name="幻灯片编号占位符 3"/>
          <p:cNvSpPr>
            <a:spLocks noGrp="1"/>
          </p:cNvSpPr>
          <p:nvPr>
            <p:ph type="sldNum" sz="quarter" idx="10"/>
          </p:nvPr>
        </p:nvSpPr>
        <p:spPr/>
        <p:txBody>
          <a:bodyPr/>
          <a:lstStyle/>
          <a:p>
            <a:fld id="{F2971E42-7E77-4D7E-9CD9-44E3E7D338F1}" type="slidenum">
              <a:rPr lang="zh-CN" altLang="en-US" smtClean="0"/>
              <a:pPr/>
              <a:t>38</a:t>
            </a:fld>
            <a:endParaRPr lang="zh-CN" altLang="en-US"/>
          </a:p>
        </p:txBody>
      </p:sp>
    </p:spTree>
    <p:extLst>
      <p:ext uri="{BB962C8B-B14F-4D97-AF65-F5344CB8AC3E}">
        <p14:creationId xmlns:p14="http://schemas.microsoft.com/office/powerpoint/2010/main" val="33358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研究问题：</a:t>
            </a:r>
            <a:r>
              <a:rPr lang="zh-CN" altLang="en-US" sz="1200" dirty="0" smtClean="0"/>
              <a:t>在</a:t>
            </a:r>
            <a:r>
              <a:rPr lang="en-US" altLang="zh-CN" sz="1200" dirty="0" smtClean="0">
                <a:latin typeface="Times New Roman" panose="02020603050405020304" pitchFamily="18" charset="0"/>
                <a:cs typeface="Times New Roman" panose="02020603050405020304" pitchFamily="18" charset="0"/>
              </a:rPr>
              <a:t>DCN</a:t>
            </a:r>
            <a:r>
              <a:rPr lang="zh-CN" altLang="en-US" sz="1200" dirty="0" smtClean="0"/>
              <a:t>网络中，大流和小流并存。小流多为延时敏感类应用，需要较低的延时，并在</a:t>
            </a:r>
            <a:r>
              <a:rPr lang="en-US" altLang="zh-CN" sz="1200" dirty="0" smtClean="0"/>
              <a:t> </a:t>
            </a:r>
            <a:r>
              <a:rPr lang="en-US" altLang="zh-CN" sz="1200" dirty="0" smtClean="0">
                <a:latin typeface="Times New Roman" panose="02020603050405020304" pitchFamily="18" charset="0"/>
                <a:cs typeface="Times New Roman" panose="02020603050405020304" pitchFamily="18" charset="0"/>
              </a:rPr>
              <a:t>SLA(Service Level Agreement)</a:t>
            </a:r>
            <a:r>
              <a:rPr lang="zh-CN" altLang="en-US" sz="1200" dirty="0" smtClean="0"/>
              <a:t>规定的时间内完成；而大流只要求高吞吐量即可。</a:t>
            </a:r>
            <a:r>
              <a:rPr lang="zh-CN" altLang="en-US" dirty="0" smtClean="0"/>
              <a:t>然而，大流和小流的网络需求在同一条链路上是</a:t>
            </a:r>
            <a:r>
              <a:rPr lang="en-US" altLang="zh-CN" dirty="0" smtClean="0"/>
              <a:t>Trade-off</a:t>
            </a:r>
            <a:r>
              <a:rPr lang="zh-CN" altLang="en-US" dirty="0" smtClean="0"/>
              <a:t>的关系，大流要求交换机</a:t>
            </a:r>
            <a:r>
              <a:rPr lang="en-US" altLang="zh-CN" dirty="0" smtClean="0"/>
              <a:t>buffer</a:t>
            </a:r>
            <a:r>
              <a:rPr lang="zh-CN" altLang="en-US" dirty="0" smtClean="0"/>
              <a:t>中的尽可能被数据包塞满，保证时刻都有可转发的包；而小流要求低延时，延时主要发生在交换机中的排队，因此为了减小延迟，则要求交换机尽可能的减小队列长度。因此，难以同时优化。</a:t>
            </a:r>
            <a:endParaRPr lang="en-US" altLang="zh-CN" dirty="0" smtClean="0"/>
          </a:p>
          <a:p>
            <a:r>
              <a:rPr lang="zh-CN" altLang="en-US" dirty="0" smtClean="0"/>
              <a:t>研究思路</a:t>
            </a:r>
            <a:endParaRPr lang="en-US" altLang="zh-CN" dirty="0" smtClean="0"/>
          </a:p>
          <a:p>
            <a:r>
              <a:rPr lang="zh-CN" altLang="en-US" dirty="0" smtClean="0"/>
              <a:t>又考虑到，数据中心网络</a:t>
            </a:r>
            <a:r>
              <a:rPr lang="zh-CN" altLang="en-US" sz="1600" dirty="0" smtClean="0"/>
              <a:t>采用多根树来组织拓扑结构，因此通信主机存在</a:t>
            </a:r>
            <a:r>
              <a:rPr lang="zh-CN" altLang="en-US" sz="1600" b="1" dirty="0" smtClean="0">
                <a:solidFill>
                  <a:srgbClr val="FF0000"/>
                </a:solidFill>
              </a:rPr>
              <a:t>多条最短路径。结合考虑实际需求和现状，我们提出是否可以通过路径隔离的方法，将两种流解耦。</a:t>
            </a:r>
            <a:endParaRPr lang="en-US" altLang="zh-CN" sz="1600" b="1" dirty="0" smtClean="0">
              <a:solidFill>
                <a:srgbClr val="FF0000"/>
              </a:solidFill>
            </a:endParaRPr>
          </a:p>
          <a:p>
            <a:endParaRPr lang="en-US" altLang="zh-CN" dirty="0" smtClean="0"/>
          </a:p>
          <a:p>
            <a:r>
              <a:rPr lang="zh-CN" altLang="en-US" dirty="0" smtClean="0"/>
              <a:t>具体的研究步骤包括以下三步</a:t>
            </a:r>
            <a:endParaRPr lang="en-US" altLang="zh-CN" dirty="0" smtClean="0"/>
          </a:p>
          <a:p>
            <a:r>
              <a:rPr lang="zh-CN" altLang="en-US" dirty="0" smtClean="0"/>
              <a:t>首先建立路径延时计算模型，模型的输入是。。。，输出是。。。；该模型作为动态链路划分算法的基础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39</a:t>
            </a:fld>
            <a:endParaRPr lang="zh-CN" altLang="en-US"/>
          </a:p>
        </p:txBody>
      </p:sp>
    </p:spTree>
    <p:extLst>
      <p:ext uri="{BB962C8B-B14F-4D97-AF65-F5344CB8AC3E}">
        <p14:creationId xmlns:p14="http://schemas.microsoft.com/office/powerpoint/2010/main" val="1160087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第二步，设计动态链路划分算法。我们首先定义并形式化问题，并通过证明验证其是否是</a:t>
            </a:r>
            <a:r>
              <a:rPr lang="en-US" altLang="zh-CN" dirty="0" smtClean="0"/>
              <a:t>NP</a:t>
            </a:r>
            <a:r>
              <a:rPr lang="zh-CN" altLang="en-US" dirty="0" smtClean="0"/>
              <a:t>问题，最后提出近似算法，</a:t>
            </a:r>
            <a:endParaRPr lang="en-US" altLang="zh-CN" dirty="0" smtClean="0"/>
          </a:p>
          <a:p>
            <a:r>
              <a:rPr lang="zh-CN" altLang="en-US" dirty="0" smtClean="0"/>
              <a:t>第三步，设计流调度方法，。。。</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40</a:t>
            </a:fld>
            <a:endParaRPr lang="zh-CN" altLang="en-US"/>
          </a:p>
        </p:txBody>
      </p:sp>
    </p:spTree>
    <p:extLst>
      <p:ext uri="{BB962C8B-B14F-4D97-AF65-F5344CB8AC3E}">
        <p14:creationId xmlns:p14="http://schemas.microsoft.com/office/powerpoint/2010/main" val="1124319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研究进展的三页</a:t>
            </a:r>
            <a:r>
              <a:rPr lang="en-US" altLang="zh-CN" dirty="0" smtClean="0"/>
              <a:t>PPT</a:t>
            </a:r>
            <a:r>
              <a:rPr lang="zh-CN" altLang="en-US" dirty="0" smtClean="0"/>
              <a:t>一带而过，要简单说</a:t>
            </a:r>
            <a:endParaRPr lang="en-US" altLang="zh-CN" dirty="0" smtClean="0"/>
          </a:p>
          <a:p>
            <a:endParaRPr lang="en-US" altLang="zh-CN" dirty="0" smtClean="0"/>
          </a:p>
          <a:p>
            <a:r>
              <a:rPr lang="zh-CN" altLang="en-US" dirty="0" smtClean="0"/>
              <a:t>描述公式推导过程</a:t>
            </a:r>
            <a:endParaRPr lang="en-US" altLang="zh-CN" dirty="0" smtClean="0"/>
          </a:p>
          <a:p>
            <a:endParaRPr lang="en-US" altLang="zh-CN" dirty="0" smtClean="0"/>
          </a:p>
          <a:p>
            <a:r>
              <a:rPr lang="zh-CN" altLang="en-US" dirty="0" smtClean="0"/>
              <a:t>描述上下限的意义，上限。。。下限。。。；上下限作为下一步动态链路划分方法的判断标准</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41</a:t>
            </a:fld>
            <a:endParaRPr lang="zh-CN" altLang="en-US"/>
          </a:p>
        </p:txBody>
      </p:sp>
    </p:spTree>
    <p:extLst>
      <p:ext uri="{BB962C8B-B14F-4D97-AF65-F5344CB8AC3E}">
        <p14:creationId xmlns:p14="http://schemas.microsoft.com/office/powerpoint/2010/main" val="256303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None/>
            </a:pPr>
            <a:r>
              <a:rPr lang="zh-CN" altLang="en-US" sz="1200" dirty="0" smtClean="0"/>
              <a:t>（花费的定义：路径由高吞吐量状态转变为低延时状态时，需要重</a:t>
            </a:r>
            <a:endParaRPr lang="en-US" altLang="zh-CN" sz="1200" dirty="0" smtClean="0"/>
          </a:p>
          <a:p>
            <a:pPr marL="457200" lvl="1" indent="0">
              <a:buNone/>
            </a:pPr>
            <a:r>
              <a:rPr lang="zh-CN" altLang="en-US" sz="1200" dirty="0" smtClean="0"/>
              <a:t>新调度原有大流的传输路径，因此我们将需要重新调度的大流的</a:t>
            </a:r>
            <a:endParaRPr lang="en-US" altLang="zh-CN" sz="1200" dirty="0" smtClean="0"/>
          </a:p>
          <a:p>
            <a:pPr marL="457200" lvl="1" indent="0">
              <a:buNone/>
            </a:pPr>
            <a:r>
              <a:rPr lang="zh-CN" altLang="en-US" sz="1200" dirty="0" smtClean="0"/>
              <a:t>数目定义为费用）</a:t>
            </a:r>
            <a:endParaRPr lang="en-US" altLang="zh-CN" sz="1800" dirty="0" smtClean="0"/>
          </a:p>
          <a:p>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42</a:t>
            </a:fld>
            <a:endParaRPr lang="zh-CN" altLang="en-US"/>
          </a:p>
        </p:txBody>
      </p:sp>
    </p:spTree>
    <p:extLst>
      <p:ext uri="{BB962C8B-B14F-4D97-AF65-F5344CB8AC3E}">
        <p14:creationId xmlns:p14="http://schemas.microsoft.com/office/powerpoint/2010/main" val="3594870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首先使用</a:t>
            </a:r>
            <a:r>
              <a:rPr lang="en-US" altLang="zh-CN" dirty="0" smtClean="0"/>
              <a:t>VLAN+TRUNK</a:t>
            </a:r>
            <a:r>
              <a:rPr lang="zh-CN" altLang="en-US" dirty="0" smtClean="0"/>
              <a:t>的方式可以标记已划分好的路径。这种方式无需对现网做任何修改，可直接部署。</a:t>
            </a:r>
            <a:endParaRPr lang="en-US" altLang="zh-CN" dirty="0" smtClean="0"/>
          </a:p>
          <a:p>
            <a:r>
              <a:rPr lang="zh-CN" altLang="en-US" dirty="0" smtClean="0"/>
              <a:t>然后，针对大流和小流我们采用不同的调度方式</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43</a:t>
            </a:fld>
            <a:endParaRPr lang="zh-CN" altLang="en-US"/>
          </a:p>
        </p:txBody>
      </p:sp>
    </p:spTree>
    <p:extLst>
      <p:ext uri="{BB962C8B-B14F-4D97-AF65-F5344CB8AC3E}">
        <p14:creationId xmlns:p14="http://schemas.microsoft.com/office/powerpoint/2010/main" val="266908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particular, the promise of ubiquitous caching that ICN architectures offer have a natural synergy with the quality expectations and bandwidth demands of Internet video workloads.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5</a:t>
            </a:fld>
            <a:endParaRPr lang="zh-CN" altLang="en-US"/>
          </a:p>
        </p:txBody>
      </p:sp>
    </p:spTree>
    <p:extLst>
      <p:ext uri="{BB962C8B-B14F-4D97-AF65-F5344CB8AC3E}">
        <p14:creationId xmlns:p14="http://schemas.microsoft.com/office/powerpoint/2010/main" val="3356279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云平台中已经实现了计算资源和存储资源的定制与隔离，但网络带宽资源缺依然被各租户共享，导致租户的服务质量无法得到保证和估计。因此带宽保障要求以下三点：</a:t>
            </a:r>
            <a:endParaRPr lang="en-US" altLang="zh-CN" sz="1200" dirty="0" smtClean="0"/>
          </a:p>
          <a:p>
            <a:endParaRPr lang="en-US" altLang="zh-CN" sz="1200" dirty="0" smtClean="0"/>
          </a:p>
          <a:p>
            <a:r>
              <a:rPr lang="zh-CN" altLang="en-US" sz="1200" dirty="0" smtClean="0"/>
              <a:t>我们的研究思路是在现有的单路径带宽保障方法之上进行扩展，充分</a:t>
            </a:r>
            <a:endParaRPr lang="en-US" altLang="zh-CN" sz="1200" dirty="0" smtClean="0"/>
          </a:p>
          <a:p>
            <a:endParaRPr lang="en-US" altLang="zh-CN" sz="1200" dirty="0" smtClean="0"/>
          </a:p>
          <a:p>
            <a:r>
              <a:rPr lang="zh-CN" altLang="en-US" sz="1200" dirty="0" smtClean="0"/>
              <a:t>具体研究步骤包括以下两步</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44</a:t>
            </a:fld>
            <a:endParaRPr lang="zh-CN" altLang="en-US"/>
          </a:p>
        </p:txBody>
      </p:sp>
    </p:spTree>
    <p:extLst>
      <p:ext uri="{BB962C8B-B14F-4D97-AF65-F5344CB8AC3E}">
        <p14:creationId xmlns:p14="http://schemas.microsoft.com/office/powerpoint/2010/main" val="2015261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租户的</a:t>
            </a:r>
            <a:r>
              <a:rPr lang="en-US" altLang="zh-CN" dirty="0" err="1" smtClean="0"/>
              <a:t>QoS</a:t>
            </a:r>
            <a:r>
              <a:rPr lang="zh-CN" altLang="en-US" dirty="0" smtClean="0"/>
              <a:t>保障集中在网络测</a:t>
            </a:r>
          </a:p>
          <a:p>
            <a:r>
              <a:rPr lang="zh-CN" altLang="en-US" dirty="0" smtClean="0"/>
              <a:t>解释租户的</a:t>
            </a:r>
            <a:r>
              <a:rPr lang="en-US" altLang="zh-CN" dirty="0" err="1" smtClean="0"/>
              <a:t>QoS</a:t>
            </a:r>
            <a:r>
              <a:rPr lang="zh-CN" altLang="en-US" dirty="0" smtClean="0"/>
              <a:t>为什么就是做带宽保障</a:t>
            </a:r>
            <a:endParaRPr lang="en-US" altLang="zh-CN" dirty="0" smtClean="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47</a:t>
            </a:fld>
            <a:endParaRPr lang="zh-CN" altLang="en-US"/>
          </a:p>
        </p:txBody>
      </p:sp>
    </p:spTree>
    <p:extLst>
      <p:ext uri="{BB962C8B-B14F-4D97-AF65-F5344CB8AC3E}">
        <p14:creationId xmlns:p14="http://schemas.microsoft.com/office/powerpoint/2010/main" val="515530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当用户已分配的带宽已被占满且所在链路还有空闲的带宽资源（包括未分配的带宽和已分配但未被使用的带宽），用户可以突破已分配的带宽限制，来增加流速</a:t>
            </a:r>
            <a:endParaRPr lang="zh-CN" altLang="en-US" dirty="0"/>
          </a:p>
        </p:txBody>
      </p:sp>
      <p:sp>
        <p:nvSpPr>
          <p:cNvPr id="4" name="灯片编号占位符 3"/>
          <p:cNvSpPr>
            <a:spLocks noGrp="1"/>
          </p:cNvSpPr>
          <p:nvPr>
            <p:ph type="sldNum" sz="quarter" idx="10"/>
          </p:nvPr>
        </p:nvSpPr>
        <p:spPr/>
        <p:txBody>
          <a:bodyPr/>
          <a:lstStyle/>
          <a:p>
            <a:fld id="{F2971E42-7E77-4D7E-9CD9-44E3E7D338F1}" type="slidenum">
              <a:rPr lang="zh-CN" altLang="en-US" smtClean="0"/>
              <a:pPr/>
              <a:t>48</a:t>
            </a:fld>
            <a:endParaRPr lang="zh-CN" altLang="en-US"/>
          </a:p>
        </p:txBody>
      </p:sp>
    </p:spTree>
    <p:extLst>
      <p:ext uri="{BB962C8B-B14F-4D97-AF65-F5344CB8AC3E}">
        <p14:creationId xmlns:p14="http://schemas.microsoft.com/office/powerpoint/2010/main" val="425548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 this raises</a:t>
            </a:r>
            <a:r>
              <a:rPr lang="en-US" altLang="zh-CN" baseline="0" dirty="0" smtClean="0"/>
              <a:t> two natural questions </a:t>
            </a:r>
            <a:r>
              <a:rPr lang="en-US" altLang="zh-CN" sz="1200" kern="1200" dirty="0" smtClean="0">
                <a:solidFill>
                  <a:schemeClr val="tx1"/>
                </a:solidFill>
                <a:effectLst/>
                <a:latin typeface="+mn-lt"/>
                <a:ea typeface="+mn-ea"/>
                <a:cs typeface="+mn-cs"/>
              </a:rPr>
              <a:t>with respect to the interaction between ICN and Interne</a:t>
            </a:r>
            <a:r>
              <a:rPr lang="en-US" altLang="zh-CN" sz="1200" i="0" kern="1200" dirty="0" smtClean="0">
                <a:solidFill>
                  <a:schemeClr val="tx1"/>
                </a:solidFill>
                <a:effectLst/>
                <a:latin typeface="+mn-lt"/>
                <a:ea typeface="+mn-ea"/>
                <a:cs typeface="+mn-cs"/>
              </a:rPr>
              <a:t>t video. How do video workloads impact network-level improvements offered by different ICN caching strategies? And how do ICN caching mechanisms impact key video quality of experience (</a:t>
            </a:r>
            <a:r>
              <a:rPr lang="en-US" altLang="zh-CN" sz="1200" i="0" kern="1200" dirty="0" err="1" smtClean="0">
                <a:solidFill>
                  <a:schemeClr val="tx1"/>
                </a:solidFill>
                <a:effectLst/>
                <a:latin typeface="+mn-lt"/>
                <a:ea typeface="+mn-ea"/>
                <a:cs typeface="+mn-cs"/>
              </a:rPr>
              <a:t>QoE</a:t>
            </a:r>
            <a:r>
              <a:rPr lang="en-US" altLang="zh-CN" sz="1200" i="0" kern="1200" dirty="0" smtClean="0">
                <a:solidFill>
                  <a:schemeClr val="tx1"/>
                </a:solidFill>
                <a:effectLst/>
                <a:latin typeface="+mn-lt"/>
                <a:ea typeface="+mn-ea"/>
                <a:cs typeface="+mn-cs"/>
              </a:rPr>
              <a:t>) metrics? But unfortunately,</a:t>
            </a:r>
            <a:r>
              <a:rPr lang="en-US" altLang="zh-CN" sz="1200" i="0" kern="1200" baseline="0" dirty="0" smtClean="0">
                <a:solidFill>
                  <a:schemeClr val="tx1"/>
                </a:solidFill>
                <a:effectLst/>
                <a:latin typeface="+mn-lt"/>
                <a:ea typeface="+mn-ea"/>
                <a:cs typeface="+mn-cs"/>
              </a:rPr>
              <a:t> many of literatures on ICN and video respectively</a:t>
            </a:r>
            <a:r>
              <a:rPr lang="en-US" altLang="zh-CN" sz="1200" kern="1200" dirty="0" smtClean="0">
                <a:solidFill>
                  <a:schemeClr val="tx1"/>
                </a:solidFill>
                <a:effectLst/>
                <a:latin typeface="+mn-lt"/>
                <a:ea typeface="+mn-ea"/>
                <a:cs typeface="+mn-cs"/>
              </a:rPr>
              <a:t>, and there is little work on evaluating the</a:t>
            </a:r>
            <a:r>
              <a:rPr lang="en-US" altLang="zh-CN" sz="1200" kern="1200" baseline="0" dirty="0" smtClean="0">
                <a:solidFill>
                  <a:schemeClr val="tx1"/>
                </a:solidFill>
                <a:effectLst/>
                <a:latin typeface="+mn-lt"/>
                <a:ea typeface="+mn-ea"/>
                <a:cs typeface="+mn-cs"/>
              </a:rPr>
              <a:t> interplay between ICN caching and video delivery</a:t>
            </a:r>
            <a:r>
              <a:rPr lang="en-US" altLang="zh-CN" sz="1200" kern="1200" dirty="0" smtClean="0">
                <a:solidFill>
                  <a:schemeClr val="tx1"/>
                </a:solidFill>
                <a:effectLst/>
                <a:latin typeface="+mn-lt"/>
                <a:ea typeface="+mn-ea"/>
                <a:cs typeface="+mn-cs"/>
              </a:rPr>
              <a:t>. Our work bridges this gap</a:t>
            </a:r>
            <a:r>
              <a:rPr lang="en-US" altLang="zh-CN" sz="1200" kern="1200" baseline="0" dirty="0" smtClean="0">
                <a:solidFill>
                  <a:schemeClr val="tx1"/>
                </a:solidFill>
                <a:effectLst/>
                <a:latin typeface="+mn-lt"/>
                <a:ea typeface="+mn-ea"/>
                <a:cs typeface="+mn-cs"/>
              </a:rPr>
              <a:t> by taking a </a:t>
            </a:r>
            <a:r>
              <a:rPr lang="en-US" altLang="zh-CN" sz="1200" i="0" kern="1200" baseline="0" dirty="0" smtClean="0">
                <a:solidFill>
                  <a:schemeClr val="tx1"/>
                </a:solidFill>
                <a:effectLst/>
                <a:latin typeface="+mn-lt"/>
                <a:ea typeface="+mn-ea"/>
                <a:cs typeface="+mn-cs"/>
              </a:rPr>
              <a:t>trace-driven simulation study</a:t>
            </a:r>
            <a:r>
              <a:rPr lang="en-US" altLang="zh-CN" sz="1200" i="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on real video workloads and on large topologies.</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6</a:t>
            </a:fld>
            <a:endParaRPr lang="zh-CN" altLang="en-US"/>
          </a:p>
        </p:txBody>
      </p:sp>
    </p:spTree>
    <p:extLst>
      <p:ext uri="{BB962C8B-B14F-4D97-AF65-F5344CB8AC3E}">
        <p14:creationId xmlns:p14="http://schemas.microsoft.com/office/powerpoint/2010/main" val="140636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dataset</a:t>
            </a:r>
            <a:r>
              <a:rPr lang="en-US" altLang="zh-CN" baseline="0" dirty="0" smtClean="0"/>
              <a:t> that we used consists of two main parts: first, the topology dataset that we collected thanks to the deployment of some trace-route beacons with the PPTV client. This one consists of 89ISP.., and is spread across all 31 provinces of china; the second is a very large </a:t>
            </a:r>
            <a:r>
              <a:rPr lang="en-US" altLang="zh-CN" baseline="0" dirty="0" err="1" smtClean="0"/>
              <a:t>vod</a:t>
            </a:r>
            <a:r>
              <a:rPr lang="en-US" altLang="zh-CN" baseline="0" dirty="0" smtClean="0"/>
              <a:t> dataset consisting of nearly 200M video requests from over 16M users.</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7</a:t>
            </a:fld>
            <a:endParaRPr lang="zh-CN" altLang="en-US"/>
          </a:p>
        </p:txBody>
      </p:sp>
    </p:spTree>
    <p:extLst>
      <p:ext uri="{BB962C8B-B14F-4D97-AF65-F5344CB8AC3E}">
        <p14:creationId xmlns:p14="http://schemas.microsoft.com/office/powerpoint/2010/main" val="2535352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lvl="1"/>
            <a:r>
              <a:rPr lang="zh-CN" altLang="en-US" sz="2200" dirty="0"/>
              <a:t>应用网络断层成像技术反推网络状况</a:t>
            </a:r>
            <a:endParaRPr lang="en-US" altLang="zh-CN" sz="2200" dirty="0"/>
          </a:p>
          <a:p>
            <a:pPr lvl="2"/>
            <a:r>
              <a:rPr lang="zh-CN" altLang="en-US" sz="1800" dirty="0"/>
              <a:t>共享链路流的相似度分析</a:t>
            </a:r>
            <a:endParaRPr lang="en-US" altLang="zh-CN" sz="1800" dirty="0"/>
          </a:p>
          <a:p>
            <a:pPr lvl="2"/>
            <a:r>
              <a:rPr lang="en-US" altLang="zh-CN" sz="1800" dirty="0"/>
              <a:t>Bottleneck Score</a:t>
            </a:r>
          </a:p>
          <a:p>
            <a:pPr lvl="1"/>
            <a:r>
              <a:rPr lang="zh-CN" altLang="en-US" sz="2200" dirty="0"/>
              <a:t>策略矩阵</a:t>
            </a:r>
            <a:endParaRPr lang="en-US" altLang="zh-CN" sz="2200" dirty="0"/>
          </a:p>
          <a:p>
            <a:pPr lvl="2"/>
            <a:r>
              <a:rPr lang="zh-CN" altLang="en-US" sz="1800" dirty="0"/>
              <a:t>选择网络不同区域服务源的概率</a:t>
            </a:r>
            <a:endParaRPr lang="en-US" altLang="zh-CN" sz="1800" dirty="0"/>
          </a:p>
          <a:p>
            <a:pPr lvl="1"/>
            <a:r>
              <a:rPr lang="zh-CN" altLang="en-US" sz="2200" dirty="0"/>
              <a:t>三重哈希</a:t>
            </a:r>
            <a:endParaRPr lang="en-US" altLang="zh-CN" sz="2200" dirty="0"/>
          </a:p>
          <a:p>
            <a:pPr lvl="2"/>
            <a:r>
              <a:rPr lang="zh-CN" altLang="en-US" sz="1800" dirty="0"/>
              <a:t>区域化、层次化资源共享</a:t>
            </a:r>
          </a:p>
          <a:p>
            <a:pPr rtl="0" eaLnBrk="1" fontAlgn="t" latinLnBrk="0" hangingPunct="1"/>
            <a:endParaRPr lang="en-US" altLang="zh-CN" dirty="0" smtClean="0">
              <a:latin typeface="华文隶书" pitchFamily="2" charset="-122"/>
              <a:ea typeface="华文隶书" pitchFamily="2" charset="-122"/>
            </a:endParaRPr>
          </a:p>
        </p:txBody>
      </p:sp>
      <p:sp>
        <p:nvSpPr>
          <p:cNvPr id="4" name="灯片编号占位符 3"/>
          <p:cNvSpPr>
            <a:spLocks noGrp="1"/>
          </p:cNvSpPr>
          <p:nvPr>
            <p:ph type="sldNum" sz="quarter" idx="10"/>
          </p:nvPr>
        </p:nvSpPr>
        <p:spPr/>
        <p:txBody>
          <a:bodyPr/>
          <a:lstStyle/>
          <a:p>
            <a:fld id="{DD559A8E-A888-4F80-9684-A59F4A14DAA0}" type="slidenum">
              <a:rPr lang="zh-CN" altLang="en-US" smtClean="0"/>
              <a:pPr/>
              <a:t>8</a:t>
            </a:fld>
            <a:endParaRPr lang="zh-CN" altLang="en-US"/>
          </a:p>
        </p:txBody>
      </p:sp>
    </p:spTree>
    <p:extLst>
      <p:ext uri="{BB962C8B-B14F-4D97-AF65-F5344CB8AC3E}">
        <p14:creationId xmlns:p14="http://schemas.microsoft.com/office/powerpoint/2010/main" val="294189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a:t>
            </a:r>
            <a:r>
              <a:rPr lang="en-US" altLang="zh-CN" baseline="0" dirty="0" smtClean="0"/>
              <a:t> I would like to mention the simulator is open-source and available for download and use.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9</a:t>
            </a:fld>
            <a:endParaRPr lang="zh-CN" altLang="en-US"/>
          </a:p>
        </p:txBody>
      </p:sp>
    </p:spTree>
    <p:extLst>
      <p:ext uri="{BB962C8B-B14F-4D97-AF65-F5344CB8AC3E}">
        <p14:creationId xmlns:p14="http://schemas.microsoft.com/office/powerpoint/2010/main" val="91524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analyze</a:t>
            </a:r>
            <a:r>
              <a:rPr lang="en-US" altLang="zh-CN" baseline="0" dirty="0" smtClean="0"/>
              <a:t> the effect of video workloads on ICN caching performance, we address the following three questions: first, </a:t>
            </a:r>
            <a:r>
              <a:rPr lang="en-US" altLang="zh-CN" sz="1200" kern="1200" baseline="0" dirty="0" smtClean="0">
                <a:solidFill>
                  <a:schemeClr val="tx1"/>
                </a:solidFill>
                <a:effectLst/>
                <a:latin typeface="+mn-lt"/>
                <a:ea typeface="+mn-ea"/>
                <a:cs typeface="+mn-cs"/>
              </a:rPr>
              <a:t>h</a:t>
            </a:r>
            <a:r>
              <a:rPr lang="en-US" altLang="zh-CN" sz="1200" kern="1200" dirty="0" smtClean="0">
                <a:solidFill>
                  <a:schemeClr val="tx1"/>
                </a:solidFill>
                <a:effectLst/>
                <a:latin typeface="+mn-lt"/>
                <a:ea typeface="+mn-ea"/>
                <a:cs typeface="+mn-cs"/>
              </a:rPr>
              <a:t>ow does cache size impact the performance of ICN caching schemes in terms of network traffic reduction, cache hit rates, and server load reduction given video workloads? Second,</a:t>
            </a:r>
            <a:r>
              <a:rPr lang="en-US" altLang="zh-CN" sz="1200" kern="1200" baseline="0" dirty="0" smtClean="0">
                <a:solidFill>
                  <a:schemeClr val="tx1"/>
                </a:solidFill>
                <a:effectLst/>
                <a:latin typeface="+mn-lt"/>
                <a:ea typeface="+mn-ea"/>
                <a:cs typeface="+mn-cs"/>
              </a:rPr>
              <a:t> w</a:t>
            </a:r>
            <a:r>
              <a:rPr lang="en-US" altLang="zh-CN" sz="1200" kern="1200" dirty="0" smtClean="0">
                <a:solidFill>
                  <a:schemeClr val="tx1"/>
                </a:solidFill>
                <a:effectLst/>
                <a:latin typeface="+mn-lt"/>
                <a:ea typeface="+mn-ea"/>
                <a:cs typeface="+mn-cs"/>
              </a:rPr>
              <a:t>hat are the best combination of content placement and replacement algorithms for different cache sizes and across different performance metrics?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Third,</a:t>
            </a:r>
            <a:r>
              <a:rPr lang="en-US" altLang="zh-CN" sz="1200" kern="1200" baseline="0" dirty="0" smtClean="0">
                <a:solidFill>
                  <a:schemeClr val="tx1"/>
                </a:solidFill>
                <a:effectLst/>
                <a:latin typeface="+mn-lt"/>
                <a:ea typeface="+mn-ea"/>
                <a:cs typeface="+mn-cs"/>
              </a:rPr>
              <a:t> </a:t>
            </a:r>
            <a:r>
              <a:rPr lang="en-US" altLang="zh-CN" sz="2800" kern="1200" baseline="0" dirty="0" smtClean="0">
                <a:solidFill>
                  <a:schemeClr val="tx1"/>
                </a:solidFill>
                <a:effectLst/>
                <a:latin typeface="+mn-lt"/>
                <a:ea typeface="+mn-ea"/>
                <a:cs typeface="+mn-cs"/>
              </a:rPr>
              <a:t>i</a:t>
            </a:r>
            <a:r>
              <a:rPr lang="en-US" altLang="zh-CN" sz="2800" dirty="0" smtClean="0"/>
              <a:t>s there a universal best strategy across different scenarios? If not,</a:t>
            </a:r>
            <a:r>
              <a:rPr lang="en-US" altLang="zh-CN" sz="2800" baseline="0" dirty="0" smtClean="0"/>
              <a:t> </a:t>
            </a:r>
            <a:r>
              <a:rPr lang="en-US" altLang="zh-CN" sz="1200" kern="1200" baseline="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s there a near-optimal or good enough combination that is robust across this space of considerations? </a:t>
            </a:r>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10</a:t>
            </a:fld>
            <a:endParaRPr lang="zh-CN" altLang="en-US"/>
          </a:p>
        </p:txBody>
      </p:sp>
    </p:spTree>
    <p:extLst>
      <p:ext uri="{BB962C8B-B14F-4D97-AF65-F5344CB8AC3E}">
        <p14:creationId xmlns:p14="http://schemas.microsoft.com/office/powerpoint/2010/main" val="31126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Here,</a:t>
            </a:r>
            <a:r>
              <a:rPr lang="en-US" altLang="zh-CN" baseline="0" dirty="0" smtClean="0"/>
              <a:t> we got the hit rate values for different content placement strategy on the x axis and content replacement strategy on the y axis and across different cache sizes.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slide</a:t>
            </a:r>
            <a:r>
              <a:rPr lang="en-US" altLang="zh-CN" baseline="0" dirty="0" smtClean="0"/>
              <a:t> shows the </a:t>
            </a:r>
            <a:r>
              <a:rPr lang="en-US" altLang="zh-CN" sz="1200" kern="1200" dirty="0" smtClean="0">
                <a:solidFill>
                  <a:schemeClr val="tx1"/>
                </a:solidFill>
                <a:effectLst/>
                <a:latin typeface="+mn-lt"/>
                <a:ea typeface="+mn-ea"/>
                <a:cs typeface="+mn-cs"/>
              </a:rPr>
              <a:t>values of average cache</a:t>
            </a:r>
            <a:r>
              <a:rPr lang="en-US" altLang="zh-CN" sz="1200" kern="1200" baseline="0" dirty="0" smtClean="0">
                <a:solidFill>
                  <a:schemeClr val="tx1"/>
                </a:solidFill>
                <a:effectLst/>
                <a:latin typeface="+mn-lt"/>
                <a:ea typeface="+mn-ea"/>
                <a:cs typeface="+mn-cs"/>
              </a:rPr>
              <a:t> hit rate of each router</a:t>
            </a:r>
            <a:r>
              <a:rPr lang="en-US" altLang="zh-CN" sz="1200" kern="1200" dirty="0" smtClean="0">
                <a:solidFill>
                  <a:schemeClr val="tx1"/>
                </a:solidFill>
                <a:effectLst/>
                <a:latin typeface="+mn-lt"/>
                <a:ea typeface="+mn-ea"/>
                <a:cs typeface="+mn-cs"/>
              </a:rPr>
              <a:t> across the space of 35 caching strategy combinations for four different cache sizes. Surprisingly,</a:t>
            </a:r>
            <a:r>
              <a:rPr lang="en-US" altLang="zh-CN" sz="1200" kern="1200" baseline="0" dirty="0" smtClean="0">
                <a:solidFill>
                  <a:schemeClr val="tx1"/>
                </a:solidFill>
                <a:effectLst/>
                <a:latin typeface="+mn-lt"/>
                <a:ea typeface="+mn-ea"/>
                <a:cs typeface="+mn-cs"/>
              </a:rPr>
              <a:t> we found that the hit rate is very low even with a 1TB cache on each router. This is very different with the </a:t>
            </a:r>
            <a:r>
              <a:rPr lang="en-US" altLang="zh-CN" sz="1200" b="0" kern="1200" baseline="0" dirty="0" smtClean="0">
                <a:solidFill>
                  <a:schemeClr val="tx1"/>
                </a:solidFill>
                <a:effectLst/>
                <a:latin typeface="+mn-lt"/>
                <a:ea typeface="+mn-ea"/>
                <a:cs typeface="+mn-cs"/>
              </a:rPr>
              <a:t>results in previous work when considering other types of content than video. Also, we see a </a:t>
            </a:r>
            <a:r>
              <a:rPr lang="en-US" altLang="zh-CN" sz="1200" b="0" dirty="0" smtClean="0"/>
              <a:t>sub-linear improvement as function of the cache size,</a:t>
            </a:r>
            <a:r>
              <a:rPr lang="en-US" altLang="zh-CN" sz="1200" b="0" baseline="0" dirty="0" smtClean="0"/>
              <a:t> increasing the cache size by an order of magnitude can only bring less than twice of the performance improvement. Finally, we label the best combination in red for each of the scenario, and see that the best combination of the strategy changes for different sizes of cache on the same performance metric.</a:t>
            </a:r>
            <a:endParaRPr lang="en-US" altLang="zh-CN" b="0" dirty="0" smtClean="0"/>
          </a:p>
          <a:p>
            <a:endParaRPr lang="zh-CN" altLang="en-US" dirty="0"/>
          </a:p>
        </p:txBody>
      </p:sp>
      <p:sp>
        <p:nvSpPr>
          <p:cNvPr id="4" name="灯片编号占位符 3"/>
          <p:cNvSpPr>
            <a:spLocks noGrp="1"/>
          </p:cNvSpPr>
          <p:nvPr>
            <p:ph type="sldNum" sz="quarter" idx="10"/>
          </p:nvPr>
        </p:nvSpPr>
        <p:spPr/>
        <p:txBody>
          <a:bodyPr/>
          <a:lstStyle/>
          <a:p>
            <a:fld id="{C16CD36F-0722-42C8-B912-3C02CD540786}" type="slidenum">
              <a:rPr lang="zh-CN" altLang="en-US" smtClean="0"/>
              <a:pPr/>
              <a:t>11</a:t>
            </a:fld>
            <a:endParaRPr lang="zh-CN" altLang="en-US"/>
          </a:p>
        </p:txBody>
      </p:sp>
    </p:spTree>
    <p:extLst>
      <p:ext uri="{BB962C8B-B14F-4D97-AF65-F5344CB8AC3E}">
        <p14:creationId xmlns:p14="http://schemas.microsoft.com/office/powerpoint/2010/main" val="156468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C6C4CF-73F5-45D8-9251-9F3138651457}" type="datetime1">
              <a:rPr lang="zh-CN" altLang="en-US" smtClean="0"/>
              <a:pPr/>
              <a:t>2015/11/23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7D4BBC-82D2-4A96-8A88-1E5374F6864A}" type="datetime1">
              <a:rPr lang="zh-CN" altLang="en-US" smtClean="0"/>
              <a:pPr/>
              <a:t>2015/11/23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621CDC-0025-45C2-A52C-A7E936E0F849}" type="datetime1">
              <a:rPr lang="zh-CN" altLang="en-US" smtClean="0"/>
              <a:pPr/>
              <a:t>2015/11/23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9" name="组合 18"/>
          <p:cNvGrpSpPr/>
          <p:nvPr userDrawn="1"/>
        </p:nvGrpSpPr>
        <p:grpSpPr>
          <a:xfrm>
            <a:off x="0" y="-1"/>
            <a:ext cx="513314" cy="984306"/>
            <a:chOff x="0" y="-1"/>
            <a:chExt cx="513314" cy="984306"/>
          </a:xfrm>
        </p:grpSpPr>
        <p:sp>
          <p:nvSpPr>
            <p:cNvPr id="16" name="平行四边形 15"/>
            <p:cNvSpPr/>
            <p:nvPr userDrawn="1"/>
          </p:nvSpPr>
          <p:spPr>
            <a:xfrm>
              <a:off x="0" y="0"/>
              <a:ext cx="251520" cy="980728"/>
            </a:xfrm>
            <a:prstGeom prst="parallelogram">
              <a:avLst>
                <a:gd name="adj" fmla="val 6292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userDrawn="1"/>
          </p:nvSpPr>
          <p:spPr>
            <a:xfrm>
              <a:off x="125760" y="-1"/>
              <a:ext cx="251520" cy="980728"/>
            </a:xfrm>
            <a:prstGeom prst="parallelogram">
              <a:avLst>
                <a:gd name="adj" fmla="val 6292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userDrawn="1"/>
          </p:nvSpPr>
          <p:spPr>
            <a:xfrm>
              <a:off x="261794" y="3577"/>
              <a:ext cx="251520" cy="980728"/>
            </a:xfrm>
            <a:prstGeom prst="parallelogram">
              <a:avLst>
                <a:gd name="adj" fmla="val 629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Picture 29" descr="name"/>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53200" y="6486756"/>
            <a:ext cx="2586216" cy="37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67544" y="58614"/>
            <a:ext cx="8229600" cy="850106"/>
          </a:xfrm>
        </p:spPr>
        <p:txBody>
          <a:bodyPr/>
          <a:lstStyle>
            <a:lvl1pPr>
              <a:defRPr b="1">
                <a:latin typeface="+mj-ea"/>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79301"/>
            <a:ext cx="8229600" cy="4525963"/>
          </a:xfrm>
        </p:spPr>
        <p:txBody>
          <a:bodyPr/>
          <a:lstStyle>
            <a:lvl1pPr>
              <a:defRPr b="1">
                <a:solidFill>
                  <a:schemeClr val="tx2">
                    <a:lumMod val="60000"/>
                    <a:lumOff val="40000"/>
                  </a:schemeClr>
                </a:solidFill>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sz="1800">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51AC911-555C-42B1-98CC-7372F89DBF78}" type="datetime1">
              <a:rPr lang="zh-CN" altLang="en-US" smtClean="0"/>
              <a:pPr/>
              <a:t>2015/11/23</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a:xfrm>
            <a:off x="4302224" y="6486756"/>
            <a:ext cx="539552" cy="365125"/>
          </a:xfrm>
        </p:spPr>
        <p:txBody>
          <a:bodyPr/>
          <a:lstStyle>
            <a:lvl1pPr algn="ctr">
              <a:defRPr b="1">
                <a:solidFill>
                  <a:schemeClr val="tx1"/>
                </a:solidFill>
              </a:defRPr>
            </a:lvl1pPr>
          </a:lstStyle>
          <a:p>
            <a:fld id="{0C913308-F349-4B6D-A68A-DD1791B4A57B}" type="slidenum">
              <a:rPr lang="zh-CN" altLang="en-US" smtClean="0"/>
              <a:pPr/>
              <a:t>‹#›</a:t>
            </a:fld>
            <a:endParaRPr lang="zh-CN" altLang="en-US" dirty="0"/>
          </a:p>
        </p:txBody>
      </p:sp>
      <p:cxnSp>
        <p:nvCxnSpPr>
          <p:cNvPr id="8" name="直接连接符 7"/>
          <p:cNvCxnSpPr/>
          <p:nvPr userDrawn="1"/>
        </p:nvCxnSpPr>
        <p:spPr>
          <a:xfrm>
            <a:off x="0" y="980728"/>
            <a:ext cx="9144000" cy="0"/>
          </a:xfrm>
          <a:prstGeom prst="line">
            <a:avLst/>
          </a:prstGeom>
          <a:ln w="38100"/>
          <a:effectLst>
            <a:outerShdw blurRad="50800" dist="38100" dir="5400000" algn="t"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F03F7BE-A7C7-4813-BB99-A02AA39F696D}" type="datetime1">
              <a:rPr lang="zh-CN" altLang="en-US" smtClean="0"/>
              <a:pPr/>
              <a:t>2015/11/23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FD1F5FB-450E-4415-831B-4B10A200EBD8}" type="datetime1">
              <a:rPr lang="zh-CN" altLang="en-US" smtClean="0"/>
              <a:pPr/>
              <a:t>2015/11/23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70EA6CA-E303-4087-ABF0-A87D6DA2E7D1}" type="datetime1">
              <a:rPr lang="zh-CN" altLang="en-US" smtClean="0"/>
              <a:pPr/>
              <a:t>2015/11/23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81A7796-B94B-45BB-899E-595F62CD9EF1}" type="datetime1">
              <a:rPr lang="zh-CN" altLang="en-US" smtClean="0"/>
              <a:pPr/>
              <a:t>2015/11/23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F582B2-F6F9-4163-8E89-8E7E921A1A2F}" type="datetime1">
              <a:rPr lang="zh-CN" altLang="en-US" smtClean="0"/>
              <a:pPr/>
              <a:t>2015/11/23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9511901-B7C7-4A71-B08F-E4584415A9E9}" type="datetime1">
              <a:rPr lang="zh-CN" altLang="en-US" smtClean="0"/>
              <a:pPr/>
              <a:t>2015/11/23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C8F1F15-D913-4734-A4ED-1C6B4BCB9E53}" type="datetime1">
              <a:rPr lang="zh-CN" altLang="en-US" smtClean="0"/>
              <a:pPr/>
              <a:t>2015/11/23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DCA8C-B56C-448D-8C68-6CB5385E6725}" type="datetime1">
              <a:rPr lang="zh-CN" altLang="en-US" smtClean="0"/>
              <a:pPr/>
              <a:t>2015/11/23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fastos/fastsock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pPr/>
              <a:t>1</a:t>
            </a:fld>
            <a:endParaRPr lang="zh-CN" altLang="en-US" dirty="0"/>
          </a:p>
        </p:txBody>
      </p:sp>
      <p:sp>
        <p:nvSpPr>
          <p:cNvPr id="4" name="TextBox 3"/>
          <p:cNvSpPr txBox="1"/>
          <p:nvPr/>
        </p:nvSpPr>
        <p:spPr>
          <a:xfrm>
            <a:off x="0" y="1652487"/>
            <a:ext cx="9143999" cy="298543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4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服务质量（</a:t>
            </a:r>
            <a:r>
              <a:rPr lang="en-US" altLang="zh-CN" sz="4400" b="1"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QoS</a:t>
            </a:r>
            <a:r>
              <a:rPr lang="zh-CN" altLang="en-US" sz="4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）研究工作案例</a:t>
            </a:r>
            <a:endParaRPr lang="en-US" altLang="zh-CN" sz="4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altLang="zh-CN" sz="4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altLang="zh-CN" sz="44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zh-CN" altLang="en-US" sz="28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孙毅</a:t>
            </a:r>
            <a:endParaRPr lang="en-US" altLang="zh-CN" sz="28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sz="28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sunyi@ict.ac.cn</a:t>
            </a:r>
            <a:endParaRPr lang="zh-CN"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Text Box 5"/>
          <p:cNvSpPr txBox="1">
            <a:spLocks noChangeArrowheads="1"/>
          </p:cNvSpPr>
          <p:nvPr/>
        </p:nvSpPr>
        <p:spPr bwMode="auto">
          <a:xfrm>
            <a:off x="5733366" y="6277212"/>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buClrTx/>
              <a:buSzTx/>
              <a:buFontTx/>
              <a:buNone/>
            </a:pPr>
            <a:r>
              <a:rPr kumimoji="1" lang="zh-CN" altLang="en-US" sz="2400" b="1" baseline="0" dirty="0">
                <a:solidFill>
                  <a:schemeClr val="bg1"/>
                </a:solidFill>
                <a:latin typeface="Arial" panose="020B0604020202020204" pitchFamily="34" charset="0"/>
                <a:ea typeface="华文中宋" panose="02010600040101010101" pitchFamily="2" charset="-122"/>
              </a:rPr>
              <a:t>博士生开题报告</a:t>
            </a:r>
          </a:p>
        </p:txBody>
      </p:sp>
    </p:spTree>
    <p:extLst>
      <p:ext uri="{BB962C8B-B14F-4D97-AF65-F5344CB8AC3E}">
        <p14:creationId xmlns:p14="http://schemas.microsoft.com/office/powerpoint/2010/main" val="1508472944"/>
      </p:ext>
    </p:extLst>
  </p:cSld>
  <p:clrMapOvr>
    <a:masterClrMapping/>
  </p:clrMapOvr>
  <mc:AlternateContent xmlns:mc="http://schemas.openxmlformats.org/markup-compatibility/2006" xmlns:p14="http://schemas.microsoft.com/office/powerpoint/2010/main">
    <mc:Choice Requires="p14">
      <p:transition spd="slow" p14:dur="2000" advTm="2120"/>
    </mc:Choice>
    <mc:Fallback xmlns="">
      <p:transition spd="slow" advTm="212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视频如何影响网络化缓存</a:t>
            </a:r>
            <a:endParaRPr lang="zh-CN" altLang="en-US" dirty="0"/>
          </a:p>
        </p:txBody>
      </p:sp>
      <p:sp>
        <p:nvSpPr>
          <p:cNvPr id="6" name="内容占位符 5"/>
          <p:cNvSpPr>
            <a:spLocks noGrp="1"/>
          </p:cNvSpPr>
          <p:nvPr>
            <p:ph sz="quarter" idx="1"/>
          </p:nvPr>
        </p:nvSpPr>
        <p:spPr/>
        <p:txBody>
          <a:bodyPr/>
          <a:lstStyle/>
          <a:p>
            <a:r>
              <a:rPr lang="zh-CN" altLang="en-US" sz="3600" dirty="0" smtClean="0"/>
              <a:t>三个关键问题</a:t>
            </a:r>
            <a:endParaRPr lang="en-US" altLang="zh-CN" sz="3600" dirty="0" smtClean="0"/>
          </a:p>
          <a:p>
            <a:endParaRPr lang="en-US" altLang="zh-CN" sz="3600" dirty="0" smtClean="0"/>
          </a:p>
          <a:p>
            <a:pPr marL="777240" lvl="1" indent="-457200">
              <a:buFont typeface="+mj-lt"/>
              <a:buAutoNum type="arabicPeriod"/>
            </a:pPr>
            <a:r>
              <a:rPr lang="zh-CN" altLang="en-US" sz="2800" dirty="0" smtClean="0"/>
              <a:t>视频对于缓存容量的需求？</a:t>
            </a:r>
            <a:endParaRPr lang="en-US" altLang="zh-CN" sz="2800" dirty="0" smtClean="0"/>
          </a:p>
          <a:p>
            <a:pPr marL="777240" lvl="1" indent="-457200">
              <a:buFont typeface="+mj-lt"/>
              <a:buAutoNum type="arabicPeriod"/>
            </a:pPr>
            <a:endParaRPr lang="en-US" altLang="zh-CN" sz="2800" dirty="0" smtClean="0"/>
          </a:p>
          <a:p>
            <a:pPr marL="777240" lvl="1" indent="-457200">
              <a:buFont typeface="+mj-lt"/>
              <a:buAutoNum type="arabicPeriod"/>
            </a:pPr>
            <a:r>
              <a:rPr lang="zh-CN" altLang="en-US" sz="2800" dirty="0" smtClean="0"/>
              <a:t>有无总是最优的缓存策略</a:t>
            </a:r>
            <a:r>
              <a:rPr lang="en-US" altLang="zh-CN" sz="2800" dirty="0" smtClean="0"/>
              <a:t>?</a:t>
            </a:r>
          </a:p>
          <a:p>
            <a:pPr marL="777240" lvl="1" indent="-457200">
              <a:buFont typeface="+mj-lt"/>
              <a:buAutoNum type="arabicPeriod"/>
            </a:pPr>
            <a:endParaRPr lang="en-US" altLang="zh-CN" sz="2800" dirty="0" smtClean="0"/>
          </a:p>
          <a:p>
            <a:pPr marL="777240" lvl="1" indent="-457200">
              <a:buFont typeface="+mj-lt"/>
              <a:buAutoNum type="arabicPeriod"/>
            </a:pPr>
            <a:r>
              <a:rPr lang="zh-CN" altLang="en-US" sz="2800" dirty="0" smtClean="0"/>
              <a:t>有无近似最优的缓存策略</a:t>
            </a:r>
            <a:r>
              <a:rPr lang="en-US" altLang="zh-CN" sz="28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 calcmode="lin" valueType="num">
                                      <p:cBhvr additive="base">
                                        <p:cTn id="2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stretch>
            <a:fillRect/>
          </a:stretch>
        </p:blipFill>
        <p:spPr>
          <a:xfrm>
            <a:off x="5016198" y="893290"/>
            <a:ext cx="3624484" cy="2140443"/>
          </a:xfrm>
          <a:prstGeom prst="rect">
            <a:avLst/>
          </a:prstGeom>
        </p:spPr>
      </p:pic>
      <p:sp>
        <p:nvSpPr>
          <p:cNvPr id="2" name="Title 1"/>
          <p:cNvSpPr>
            <a:spLocks noGrp="1"/>
          </p:cNvSpPr>
          <p:nvPr>
            <p:ph type="title"/>
          </p:nvPr>
        </p:nvSpPr>
        <p:spPr>
          <a:xfrm>
            <a:off x="457200" y="-223442"/>
            <a:ext cx="8229600" cy="1143000"/>
          </a:xfrm>
        </p:spPr>
        <p:txBody>
          <a:bodyPr>
            <a:normAutofit/>
          </a:bodyPr>
          <a:lstStyle/>
          <a:p>
            <a:r>
              <a:rPr lang="en-US" dirty="0" smtClean="0"/>
              <a:t>缓存命中率</a:t>
            </a:r>
            <a:endParaRPr lang="en-US" dirty="0"/>
          </a:p>
        </p:txBody>
      </p:sp>
      <p:pic>
        <p:nvPicPr>
          <p:cNvPr id="6" name="Content Placeholder 5"/>
          <p:cNvPicPr>
            <a:picLocks noGrp="1" noChangeAspect="1"/>
          </p:cNvPicPr>
          <p:nvPr>
            <p:ph idx="1"/>
          </p:nvPr>
        </p:nvPicPr>
        <p:blipFill>
          <a:blip r:embed="rId4" cstate="print"/>
          <a:srcRect l="725" r="725"/>
          <a:stretch>
            <a:fillRect/>
          </a:stretch>
        </p:blipFill>
        <p:spPr>
          <a:xfrm>
            <a:off x="339256" y="1028596"/>
            <a:ext cx="3714555" cy="2042862"/>
          </a:xfrm>
        </p:spPr>
      </p:pic>
      <p:sp>
        <p:nvSpPr>
          <p:cNvPr id="7" name="TextBox 6"/>
          <p:cNvSpPr txBox="1"/>
          <p:nvPr/>
        </p:nvSpPr>
        <p:spPr>
          <a:xfrm>
            <a:off x="1578799" y="752344"/>
            <a:ext cx="932943"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GB</a:t>
            </a:r>
            <a:endParaRPr lang="en-US" sz="2500" b="1" dirty="0">
              <a:solidFill>
                <a:srgbClr val="4E5B6F"/>
              </a:solidFill>
              <a:latin typeface="Arial"/>
              <a:cs typeface="Arial"/>
            </a:endParaRPr>
          </a:p>
        </p:txBody>
      </p:sp>
      <p:sp>
        <p:nvSpPr>
          <p:cNvPr id="9" name="TextBox 8"/>
          <p:cNvSpPr txBox="1"/>
          <p:nvPr/>
        </p:nvSpPr>
        <p:spPr>
          <a:xfrm>
            <a:off x="6263510" y="752344"/>
            <a:ext cx="111124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 GB</a:t>
            </a:r>
            <a:endParaRPr lang="en-US" sz="2500" b="1" dirty="0">
              <a:solidFill>
                <a:srgbClr val="4E5B6F"/>
              </a:solidFill>
              <a:latin typeface="Arial"/>
              <a:cs typeface="Arial"/>
            </a:endParaRPr>
          </a:p>
        </p:txBody>
      </p:sp>
      <p:pic>
        <p:nvPicPr>
          <p:cNvPr id="10" name="Picture 9"/>
          <p:cNvPicPr>
            <a:picLocks noChangeAspect="1"/>
          </p:cNvPicPr>
          <p:nvPr/>
        </p:nvPicPr>
        <p:blipFill>
          <a:blip r:embed="rId5" cstate="print"/>
          <a:stretch>
            <a:fillRect/>
          </a:stretch>
        </p:blipFill>
        <p:spPr>
          <a:xfrm>
            <a:off x="339256" y="3064303"/>
            <a:ext cx="3826286" cy="2236905"/>
          </a:xfrm>
          <a:prstGeom prst="rect">
            <a:avLst/>
          </a:prstGeom>
        </p:spPr>
      </p:pic>
      <p:sp>
        <p:nvSpPr>
          <p:cNvPr id="11" name="TextBox 10"/>
          <p:cNvSpPr txBox="1"/>
          <p:nvPr/>
        </p:nvSpPr>
        <p:spPr>
          <a:xfrm>
            <a:off x="1466736" y="3033733"/>
            <a:ext cx="1289548"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100 GB</a:t>
            </a:r>
            <a:endParaRPr lang="en-US" sz="2500" b="1" dirty="0">
              <a:solidFill>
                <a:srgbClr val="4E5B6F"/>
              </a:solidFill>
              <a:latin typeface="Arial"/>
              <a:cs typeface="Arial"/>
            </a:endParaRPr>
          </a:p>
        </p:txBody>
      </p:sp>
      <p:pic>
        <p:nvPicPr>
          <p:cNvPr id="12" name="Picture 11"/>
          <p:cNvPicPr>
            <a:picLocks noChangeAspect="1"/>
          </p:cNvPicPr>
          <p:nvPr/>
        </p:nvPicPr>
        <p:blipFill>
          <a:blip r:embed="rId6" cstate="print"/>
          <a:stretch>
            <a:fillRect/>
          </a:stretch>
        </p:blipFill>
        <p:spPr>
          <a:xfrm>
            <a:off x="4671743" y="3088394"/>
            <a:ext cx="4076721" cy="2196861"/>
          </a:xfrm>
          <a:prstGeom prst="rect">
            <a:avLst/>
          </a:prstGeom>
        </p:spPr>
      </p:pic>
      <p:sp>
        <p:nvSpPr>
          <p:cNvPr id="13" name="TextBox 12"/>
          <p:cNvSpPr txBox="1"/>
          <p:nvPr/>
        </p:nvSpPr>
        <p:spPr>
          <a:xfrm>
            <a:off x="6363118" y="3002500"/>
            <a:ext cx="87940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TB</a:t>
            </a:r>
            <a:endParaRPr lang="en-US" sz="2500" b="1" dirty="0">
              <a:solidFill>
                <a:srgbClr val="4E5B6F"/>
              </a:solidFill>
              <a:latin typeface="Arial"/>
              <a:cs typeface="Arial"/>
            </a:endParaRPr>
          </a:p>
        </p:txBody>
      </p:sp>
      <p:sp>
        <p:nvSpPr>
          <p:cNvPr id="15" name="TextBox 14"/>
          <p:cNvSpPr txBox="1"/>
          <p:nvPr/>
        </p:nvSpPr>
        <p:spPr>
          <a:xfrm>
            <a:off x="684827" y="5284365"/>
            <a:ext cx="8155670" cy="1384995"/>
          </a:xfrm>
          <a:prstGeom prst="rect">
            <a:avLst/>
          </a:prstGeom>
          <a:noFill/>
          <a:ln w="28575">
            <a:solidFill>
              <a:srgbClr val="FF0000"/>
            </a:solidFill>
          </a:ln>
        </p:spPr>
        <p:txBody>
          <a:bodyPr wrap="square" rtlCol="0">
            <a:spAutoFit/>
          </a:bodyPr>
          <a:lstStyle/>
          <a:p>
            <a:r>
              <a:rPr lang="en-US" sz="2800" b="1" dirty="0" smtClean="0"/>
              <a:t>Hit Rates are Low, Very Low! </a:t>
            </a:r>
          </a:p>
          <a:p>
            <a:r>
              <a:rPr lang="en-US" sz="2800" b="1" dirty="0"/>
              <a:t>A </a:t>
            </a:r>
            <a:r>
              <a:rPr lang="en-US" sz="2800" b="1" dirty="0" smtClean="0"/>
              <a:t>sub-linear </a:t>
            </a:r>
            <a:r>
              <a:rPr lang="en-US" sz="2800" b="1" dirty="0"/>
              <a:t>improvement as function of the cache </a:t>
            </a:r>
            <a:r>
              <a:rPr lang="en-US" sz="2800" b="1" dirty="0" smtClean="0"/>
              <a:t>size.</a:t>
            </a:r>
            <a:endParaRPr lang="en-US" sz="2800" b="1" dirty="0"/>
          </a:p>
        </p:txBody>
      </p:sp>
      <p:sp>
        <p:nvSpPr>
          <p:cNvPr id="17" name="Rounded Rectangle 16"/>
          <p:cNvSpPr/>
          <p:nvPr/>
        </p:nvSpPr>
        <p:spPr>
          <a:xfrm>
            <a:off x="1192806" y="1773263"/>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6748066" y="2026291"/>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128598" y="4233289"/>
            <a:ext cx="476134"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016198" y="4240374"/>
            <a:ext cx="476134"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916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62"/>
            <a:ext cx="8229600" cy="1143000"/>
          </a:xfrm>
        </p:spPr>
        <p:txBody>
          <a:bodyPr>
            <a:normAutofit/>
          </a:bodyPr>
          <a:lstStyle/>
          <a:p>
            <a:r>
              <a:rPr lang="en-US" dirty="0" smtClean="0"/>
              <a:t>网络流量减少 %</a:t>
            </a:r>
            <a:endParaRPr lang="en-US" dirty="0"/>
          </a:p>
        </p:txBody>
      </p:sp>
      <p:pic>
        <p:nvPicPr>
          <p:cNvPr id="4" name="Content Placeholder 3"/>
          <p:cNvPicPr>
            <a:picLocks noGrp="1" noChangeAspect="1"/>
          </p:cNvPicPr>
          <p:nvPr>
            <p:ph idx="1"/>
          </p:nvPr>
        </p:nvPicPr>
        <p:blipFill>
          <a:blip r:embed="rId3" cstate="print"/>
          <a:srcRect l="3517" r="3517"/>
          <a:stretch>
            <a:fillRect/>
          </a:stretch>
        </p:blipFill>
        <p:spPr>
          <a:xfrm>
            <a:off x="457200" y="1239091"/>
            <a:ext cx="3726472" cy="2049416"/>
          </a:xfrm>
        </p:spPr>
      </p:pic>
      <p:sp>
        <p:nvSpPr>
          <p:cNvPr id="5" name="TextBox 4"/>
          <p:cNvSpPr txBox="1"/>
          <p:nvPr/>
        </p:nvSpPr>
        <p:spPr>
          <a:xfrm>
            <a:off x="1828420" y="979885"/>
            <a:ext cx="932943"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GB</a:t>
            </a:r>
            <a:endParaRPr lang="en-US" sz="2500" b="1" dirty="0">
              <a:solidFill>
                <a:srgbClr val="4E5B6F"/>
              </a:solidFill>
              <a:latin typeface="Arial"/>
              <a:cs typeface="Arial"/>
            </a:endParaRPr>
          </a:p>
        </p:txBody>
      </p:sp>
      <p:pic>
        <p:nvPicPr>
          <p:cNvPr id="6" name="Picture 5"/>
          <p:cNvPicPr>
            <a:picLocks noChangeAspect="1"/>
          </p:cNvPicPr>
          <p:nvPr/>
        </p:nvPicPr>
        <p:blipFill>
          <a:blip r:embed="rId4" cstate="print"/>
          <a:stretch>
            <a:fillRect/>
          </a:stretch>
        </p:blipFill>
        <p:spPr>
          <a:xfrm>
            <a:off x="4730302" y="1080229"/>
            <a:ext cx="3956498" cy="2208278"/>
          </a:xfrm>
          <a:prstGeom prst="rect">
            <a:avLst/>
          </a:prstGeom>
        </p:spPr>
      </p:pic>
      <p:sp>
        <p:nvSpPr>
          <p:cNvPr id="7" name="TextBox 6"/>
          <p:cNvSpPr txBox="1"/>
          <p:nvPr/>
        </p:nvSpPr>
        <p:spPr>
          <a:xfrm>
            <a:off x="6289006" y="941318"/>
            <a:ext cx="111124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 GB</a:t>
            </a:r>
            <a:endParaRPr lang="en-US" sz="2500" b="1" dirty="0">
              <a:solidFill>
                <a:srgbClr val="4E5B6F"/>
              </a:solidFill>
              <a:latin typeface="Arial"/>
              <a:cs typeface="Arial"/>
            </a:endParaRPr>
          </a:p>
        </p:txBody>
      </p:sp>
      <p:pic>
        <p:nvPicPr>
          <p:cNvPr id="8" name="Picture 7"/>
          <p:cNvPicPr>
            <a:picLocks noChangeAspect="1"/>
          </p:cNvPicPr>
          <p:nvPr/>
        </p:nvPicPr>
        <p:blipFill>
          <a:blip r:embed="rId5" cstate="print"/>
          <a:stretch>
            <a:fillRect/>
          </a:stretch>
        </p:blipFill>
        <p:spPr>
          <a:xfrm>
            <a:off x="307783" y="3295306"/>
            <a:ext cx="3875889" cy="2233431"/>
          </a:xfrm>
          <a:prstGeom prst="rect">
            <a:avLst/>
          </a:prstGeom>
        </p:spPr>
      </p:pic>
      <p:sp>
        <p:nvSpPr>
          <p:cNvPr id="9" name="TextBox 8"/>
          <p:cNvSpPr txBox="1"/>
          <p:nvPr/>
        </p:nvSpPr>
        <p:spPr>
          <a:xfrm>
            <a:off x="1604294" y="3256771"/>
            <a:ext cx="1289548"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100 GB</a:t>
            </a:r>
            <a:endParaRPr lang="en-US" sz="2500" b="1" dirty="0">
              <a:solidFill>
                <a:srgbClr val="4E5B6F"/>
              </a:solidFill>
              <a:latin typeface="Arial"/>
              <a:cs typeface="Arial"/>
            </a:endParaRPr>
          </a:p>
        </p:txBody>
      </p:sp>
      <p:pic>
        <p:nvPicPr>
          <p:cNvPr id="10" name="Picture 9"/>
          <p:cNvPicPr>
            <a:picLocks noChangeAspect="1"/>
          </p:cNvPicPr>
          <p:nvPr/>
        </p:nvPicPr>
        <p:blipFill>
          <a:blip r:embed="rId6" cstate="print"/>
          <a:stretch>
            <a:fillRect/>
          </a:stretch>
        </p:blipFill>
        <p:spPr>
          <a:xfrm>
            <a:off x="4795216" y="3509687"/>
            <a:ext cx="3891584" cy="2019050"/>
          </a:xfrm>
          <a:prstGeom prst="rect">
            <a:avLst/>
          </a:prstGeom>
        </p:spPr>
      </p:pic>
      <p:sp>
        <p:nvSpPr>
          <p:cNvPr id="11" name="TextBox 10"/>
          <p:cNvSpPr txBox="1"/>
          <p:nvPr/>
        </p:nvSpPr>
        <p:spPr>
          <a:xfrm>
            <a:off x="6413517" y="3221352"/>
            <a:ext cx="87940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TB</a:t>
            </a:r>
            <a:endParaRPr lang="en-US" sz="2500" b="1" dirty="0">
              <a:solidFill>
                <a:srgbClr val="4E5B6F"/>
              </a:solidFill>
              <a:latin typeface="Arial"/>
              <a:cs typeface="Arial"/>
            </a:endParaRPr>
          </a:p>
        </p:txBody>
      </p:sp>
      <p:sp>
        <p:nvSpPr>
          <p:cNvPr id="12" name="TextBox 11"/>
          <p:cNvSpPr txBox="1"/>
          <p:nvPr/>
        </p:nvSpPr>
        <p:spPr>
          <a:xfrm>
            <a:off x="457200" y="5581109"/>
            <a:ext cx="8155670" cy="800219"/>
          </a:xfrm>
          <a:prstGeom prst="rect">
            <a:avLst/>
          </a:prstGeom>
          <a:noFill/>
          <a:ln w="28575">
            <a:solidFill>
              <a:srgbClr val="FF0000"/>
            </a:solidFill>
          </a:ln>
        </p:spPr>
        <p:txBody>
          <a:bodyPr wrap="square" rtlCol="0">
            <a:spAutoFit/>
          </a:bodyPr>
          <a:lstStyle/>
          <a:p>
            <a:r>
              <a:rPr lang="en-US" sz="2800" b="1" dirty="0"/>
              <a:t>Reduction is &gt;20% only with cache &gt; 100 GB</a:t>
            </a:r>
          </a:p>
          <a:p>
            <a:r>
              <a:rPr lang="en-US" i="1" dirty="0" smtClean="0"/>
              <a:t>.</a:t>
            </a:r>
            <a:endParaRPr lang="en-US" dirty="0"/>
          </a:p>
        </p:txBody>
      </p:sp>
      <p:sp>
        <p:nvSpPr>
          <p:cNvPr id="13" name="Rounded Rectangle 12"/>
          <p:cNvSpPr/>
          <p:nvPr/>
        </p:nvSpPr>
        <p:spPr>
          <a:xfrm>
            <a:off x="804235" y="1669443"/>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638289" y="2183600"/>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4857" y="4447071"/>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167202" y="4455226"/>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26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37"/>
            <a:ext cx="8229600" cy="1143000"/>
          </a:xfrm>
        </p:spPr>
        <p:txBody>
          <a:bodyPr/>
          <a:lstStyle/>
          <a:p>
            <a:r>
              <a:rPr lang="en-US" dirty="0" smtClean="0"/>
              <a:t>服务器负载降低 %</a:t>
            </a:r>
            <a:endParaRPr lang="en-US" dirty="0"/>
          </a:p>
        </p:txBody>
      </p:sp>
      <p:pic>
        <p:nvPicPr>
          <p:cNvPr id="4" name="Content Placeholder 3"/>
          <p:cNvPicPr>
            <a:picLocks noGrp="1" noChangeAspect="1"/>
          </p:cNvPicPr>
          <p:nvPr>
            <p:ph idx="1"/>
          </p:nvPr>
        </p:nvPicPr>
        <p:blipFill>
          <a:blip r:embed="rId3" cstate="print"/>
          <a:srcRect l="-9290" r="-9290"/>
          <a:stretch>
            <a:fillRect/>
          </a:stretch>
        </p:blipFill>
        <p:spPr>
          <a:xfrm>
            <a:off x="-347472" y="1109775"/>
            <a:ext cx="5011738" cy="2097088"/>
          </a:xfrm>
        </p:spPr>
      </p:pic>
      <p:pic>
        <p:nvPicPr>
          <p:cNvPr id="5" name="Picture 4"/>
          <p:cNvPicPr>
            <a:picLocks noChangeAspect="1"/>
          </p:cNvPicPr>
          <p:nvPr/>
        </p:nvPicPr>
        <p:blipFill>
          <a:blip r:embed="rId4" cstate="print"/>
          <a:stretch>
            <a:fillRect/>
          </a:stretch>
        </p:blipFill>
        <p:spPr>
          <a:xfrm>
            <a:off x="4337575" y="972525"/>
            <a:ext cx="4463799" cy="2234338"/>
          </a:xfrm>
          <a:prstGeom prst="rect">
            <a:avLst/>
          </a:prstGeom>
        </p:spPr>
      </p:pic>
      <p:pic>
        <p:nvPicPr>
          <p:cNvPr id="6" name="Picture 5"/>
          <p:cNvPicPr>
            <a:picLocks noChangeAspect="1"/>
          </p:cNvPicPr>
          <p:nvPr/>
        </p:nvPicPr>
        <p:blipFill>
          <a:blip r:embed="rId5" cstate="print"/>
          <a:stretch>
            <a:fillRect/>
          </a:stretch>
        </p:blipFill>
        <p:spPr>
          <a:xfrm>
            <a:off x="175786" y="3332651"/>
            <a:ext cx="4048632" cy="2182465"/>
          </a:xfrm>
          <a:prstGeom prst="rect">
            <a:avLst/>
          </a:prstGeom>
        </p:spPr>
      </p:pic>
      <p:pic>
        <p:nvPicPr>
          <p:cNvPr id="7" name="Picture 6"/>
          <p:cNvPicPr>
            <a:picLocks noChangeAspect="1"/>
          </p:cNvPicPr>
          <p:nvPr/>
        </p:nvPicPr>
        <p:blipFill>
          <a:blip r:embed="rId6" cstate="print"/>
          <a:stretch>
            <a:fillRect/>
          </a:stretch>
        </p:blipFill>
        <p:spPr>
          <a:xfrm>
            <a:off x="4348425" y="3336838"/>
            <a:ext cx="4415230" cy="2258955"/>
          </a:xfrm>
          <a:prstGeom prst="rect">
            <a:avLst/>
          </a:prstGeom>
        </p:spPr>
      </p:pic>
      <p:sp>
        <p:nvSpPr>
          <p:cNvPr id="8" name="TextBox 7"/>
          <p:cNvSpPr txBox="1"/>
          <p:nvPr/>
        </p:nvSpPr>
        <p:spPr>
          <a:xfrm>
            <a:off x="1828420" y="828985"/>
            <a:ext cx="932943"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GB</a:t>
            </a:r>
            <a:endParaRPr lang="en-US" sz="2500" b="1" dirty="0">
              <a:solidFill>
                <a:srgbClr val="4E5B6F"/>
              </a:solidFill>
              <a:latin typeface="Arial"/>
              <a:cs typeface="Arial"/>
            </a:endParaRPr>
          </a:p>
        </p:txBody>
      </p:sp>
      <p:sp>
        <p:nvSpPr>
          <p:cNvPr id="9" name="TextBox 8"/>
          <p:cNvSpPr txBox="1"/>
          <p:nvPr/>
        </p:nvSpPr>
        <p:spPr>
          <a:xfrm>
            <a:off x="6289006" y="790418"/>
            <a:ext cx="111124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 GB</a:t>
            </a:r>
            <a:endParaRPr lang="en-US" sz="2500" b="1" dirty="0">
              <a:solidFill>
                <a:srgbClr val="4E5B6F"/>
              </a:solidFill>
              <a:latin typeface="Arial"/>
              <a:cs typeface="Arial"/>
            </a:endParaRPr>
          </a:p>
        </p:txBody>
      </p:sp>
      <p:sp>
        <p:nvSpPr>
          <p:cNvPr id="10" name="TextBox 9"/>
          <p:cNvSpPr txBox="1"/>
          <p:nvPr/>
        </p:nvSpPr>
        <p:spPr>
          <a:xfrm>
            <a:off x="1604294" y="3105871"/>
            <a:ext cx="1289548"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100 GB</a:t>
            </a:r>
            <a:endParaRPr lang="en-US" sz="2500" b="1" dirty="0">
              <a:solidFill>
                <a:srgbClr val="4E5B6F"/>
              </a:solidFill>
              <a:latin typeface="Arial"/>
              <a:cs typeface="Arial"/>
            </a:endParaRPr>
          </a:p>
        </p:txBody>
      </p:sp>
      <p:sp>
        <p:nvSpPr>
          <p:cNvPr id="11" name="TextBox 10"/>
          <p:cNvSpPr txBox="1"/>
          <p:nvPr/>
        </p:nvSpPr>
        <p:spPr>
          <a:xfrm>
            <a:off x="6413517" y="3070452"/>
            <a:ext cx="879405" cy="477054"/>
          </a:xfrm>
          <a:prstGeom prst="rect">
            <a:avLst/>
          </a:prstGeom>
          <a:solidFill>
            <a:schemeClr val="bg1">
              <a:lumMod val="85000"/>
            </a:schemeClr>
          </a:solidFill>
        </p:spPr>
        <p:txBody>
          <a:bodyPr wrap="none" rtlCol="0">
            <a:spAutoFit/>
          </a:bodyPr>
          <a:lstStyle/>
          <a:p>
            <a:r>
              <a:rPr lang="en-US" sz="2500" b="1" dirty="0" smtClean="0">
                <a:solidFill>
                  <a:srgbClr val="4E5B6F"/>
                </a:solidFill>
                <a:latin typeface="Arial"/>
                <a:cs typeface="Arial"/>
              </a:rPr>
              <a:t>1 TB</a:t>
            </a:r>
            <a:endParaRPr lang="en-US" sz="2500" b="1" dirty="0">
              <a:solidFill>
                <a:srgbClr val="4E5B6F"/>
              </a:solidFill>
              <a:latin typeface="Arial"/>
              <a:cs typeface="Arial"/>
            </a:endParaRPr>
          </a:p>
        </p:txBody>
      </p:sp>
      <p:sp>
        <p:nvSpPr>
          <p:cNvPr id="12" name="TextBox 11"/>
          <p:cNvSpPr txBox="1"/>
          <p:nvPr/>
        </p:nvSpPr>
        <p:spPr>
          <a:xfrm>
            <a:off x="457200" y="5643245"/>
            <a:ext cx="8155670" cy="954107"/>
          </a:xfrm>
          <a:prstGeom prst="rect">
            <a:avLst/>
          </a:prstGeom>
          <a:noFill/>
          <a:ln w="28575">
            <a:solidFill>
              <a:srgbClr val="FF0000"/>
            </a:solidFill>
          </a:ln>
        </p:spPr>
        <p:txBody>
          <a:bodyPr wrap="square" rtlCol="0">
            <a:spAutoFit/>
          </a:bodyPr>
          <a:lstStyle/>
          <a:p>
            <a:r>
              <a:rPr lang="en-US" sz="2800" b="1" dirty="0"/>
              <a:t>The reduction is substantial only when cache size is &gt; 100GB </a:t>
            </a:r>
          </a:p>
        </p:txBody>
      </p:sp>
      <p:sp>
        <p:nvSpPr>
          <p:cNvPr id="13" name="Rounded Rectangle 12"/>
          <p:cNvSpPr/>
          <p:nvPr/>
        </p:nvSpPr>
        <p:spPr>
          <a:xfrm>
            <a:off x="1068268" y="1807768"/>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537705" y="2070425"/>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111868" y="4409346"/>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495745" y="4421921"/>
            <a:ext cx="385993" cy="290630"/>
          </a:xfrm>
          <a:prstGeom prst="round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053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637"/>
            <a:ext cx="8229600" cy="1143000"/>
          </a:xfrm>
        </p:spPr>
        <p:txBody>
          <a:bodyPr>
            <a:normAutofit/>
          </a:bodyPr>
          <a:lstStyle/>
          <a:p>
            <a:r>
              <a:rPr lang="en-US" dirty="0" smtClean="0"/>
              <a:t>有无近似最优的方案? </a:t>
            </a:r>
            <a:endParaRPr lang="en-US" dirty="0"/>
          </a:p>
        </p:txBody>
      </p:sp>
      <p:sp>
        <p:nvSpPr>
          <p:cNvPr id="3" name="Content Placeholder 2"/>
          <p:cNvSpPr>
            <a:spLocks noGrp="1"/>
          </p:cNvSpPr>
          <p:nvPr>
            <p:ph idx="1"/>
          </p:nvPr>
        </p:nvSpPr>
        <p:spPr>
          <a:xfrm>
            <a:off x="457200" y="996600"/>
            <a:ext cx="8229600" cy="4525963"/>
          </a:xfrm>
        </p:spPr>
        <p:txBody>
          <a:bodyPr/>
          <a:lstStyle/>
          <a:p>
            <a:pPr marL="457200" lvl="1" indent="0">
              <a:buNone/>
            </a:pPr>
            <a:r>
              <a:rPr lang="en-US" sz="2800" dirty="0" smtClean="0"/>
              <a:t>For each cache size and metric</a:t>
            </a:r>
          </a:p>
          <a:p>
            <a:endParaRPr lang="en-US" dirty="0"/>
          </a:p>
        </p:txBody>
      </p:sp>
      <p:pic>
        <p:nvPicPr>
          <p:cNvPr id="5" name="Picture 4"/>
          <p:cNvPicPr>
            <a:picLocks noChangeAspect="1"/>
          </p:cNvPicPr>
          <p:nvPr/>
        </p:nvPicPr>
        <p:blipFill>
          <a:blip r:embed="rId4" cstate="print"/>
          <a:stretch>
            <a:fillRect/>
          </a:stretch>
        </p:blipFill>
        <p:spPr>
          <a:xfrm>
            <a:off x="827584" y="2759443"/>
            <a:ext cx="6927942" cy="2901446"/>
          </a:xfrm>
          <a:prstGeom prst="rect">
            <a:avLst/>
          </a:prstGeom>
        </p:spPr>
      </p:pic>
      <p:sp>
        <p:nvSpPr>
          <p:cNvPr id="6" name="TextBox 5"/>
          <p:cNvSpPr txBox="1"/>
          <p:nvPr/>
        </p:nvSpPr>
        <p:spPr>
          <a:xfrm>
            <a:off x="457200" y="5602014"/>
            <a:ext cx="8155670" cy="523220"/>
          </a:xfrm>
          <a:prstGeom prst="rect">
            <a:avLst/>
          </a:prstGeom>
          <a:noFill/>
          <a:ln w="28575">
            <a:solidFill>
              <a:srgbClr val="FF0000"/>
            </a:solidFill>
          </a:ln>
        </p:spPr>
        <p:txBody>
          <a:bodyPr wrap="square" rtlCol="0">
            <a:spAutoFit/>
          </a:bodyPr>
          <a:lstStyle/>
          <a:p>
            <a:r>
              <a:rPr lang="en-US" sz="2800" b="1" dirty="0" err="1" smtClean="0"/>
              <a:t>Prob</a:t>
            </a:r>
            <a:r>
              <a:rPr lang="en-US" sz="2800" b="1" dirty="0" smtClean="0"/>
              <a:t> </a:t>
            </a:r>
            <a:r>
              <a:rPr lang="en-US" sz="2800" b="1" dirty="0"/>
              <a:t>+</a:t>
            </a:r>
            <a:r>
              <a:rPr lang="en-US" sz="2800" b="1" dirty="0" smtClean="0"/>
              <a:t>LFU is quite </a:t>
            </a:r>
            <a:r>
              <a:rPr lang="en-US" sz="2800" b="1" dirty="0"/>
              <a:t>close to optimal almost always ! </a:t>
            </a:r>
          </a:p>
        </p:txBody>
      </p:sp>
      <p:sp>
        <p:nvSpPr>
          <p:cNvPr id="7" name="TextBox 6"/>
          <p:cNvSpPr txBox="1"/>
          <p:nvPr/>
        </p:nvSpPr>
        <p:spPr>
          <a:xfrm>
            <a:off x="3120516" y="2420888"/>
            <a:ext cx="2939865" cy="338554"/>
          </a:xfrm>
          <a:prstGeom prst="rect">
            <a:avLst/>
          </a:prstGeom>
          <a:solidFill>
            <a:schemeClr val="bg1">
              <a:lumMod val="85000"/>
            </a:schemeClr>
          </a:solidFill>
        </p:spPr>
        <p:txBody>
          <a:bodyPr wrap="square" rtlCol="0">
            <a:spAutoFit/>
          </a:bodyPr>
          <a:lstStyle/>
          <a:p>
            <a:pPr algn="ctr"/>
            <a:r>
              <a:rPr lang="en-US" sz="1600" dirty="0" smtClean="0">
                <a:solidFill>
                  <a:srgbClr val="4E5B6F"/>
                </a:solidFill>
                <a:latin typeface="Arial"/>
                <a:cs typeface="Arial"/>
              </a:rPr>
              <a:t>Replacement</a:t>
            </a:r>
            <a:endParaRPr lang="en-US" sz="2500" dirty="0">
              <a:solidFill>
                <a:srgbClr val="4E5B6F"/>
              </a:solidFill>
              <a:latin typeface="Arial"/>
              <a:cs typeface="Arial"/>
            </a:endParaRPr>
          </a:p>
        </p:txBody>
      </p:sp>
      <p:sp>
        <p:nvSpPr>
          <p:cNvPr id="8" name="TextBox 7"/>
          <p:cNvSpPr txBox="1"/>
          <p:nvPr/>
        </p:nvSpPr>
        <p:spPr>
          <a:xfrm rot="16200000">
            <a:off x="-248286" y="4255054"/>
            <a:ext cx="2058247" cy="338554"/>
          </a:xfrm>
          <a:prstGeom prst="rect">
            <a:avLst/>
          </a:prstGeom>
          <a:solidFill>
            <a:schemeClr val="bg1">
              <a:lumMod val="85000"/>
            </a:schemeClr>
          </a:solidFill>
        </p:spPr>
        <p:txBody>
          <a:bodyPr wrap="square" rtlCol="0">
            <a:spAutoFit/>
          </a:bodyPr>
          <a:lstStyle/>
          <a:p>
            <a:pPr algn="ctr"/>
            <a:r>
              <a:rPr lang="en-US" sz="1600" dirty="0" smtClean="0">
                <a:solidFill>
                  <a:srgbClr val="4E5B6F"/>
                </a:solidFill>
                <a:latin typeface="Arial"/>
                <a:cs typeface="Arial"/>
              </a:rPr>
              <a:t>Placement</a:t>
            </a:r>
            <a:endParaRPr lang="en-US" sz="2500" dirty="0">
              <a:solidFill>
                <a:srgbClr val="4E5B6F"/>
              </a:solidFill>
              <a:latin typeface="Arial"/>
              <a:cs typeface="Arial"/>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4286055231"/>
              </p:ext>
            </p:extLst>
          </p:nvPr>
        </p:nvGraphicFramePr>
        <p:xfrm>
          <a:off x="3113214" y="1556792"/>
          <a:ext cx="2304256" cy="873116"/>
        </p:xfrm>
        <a:graphic>
          <a:graphicData uri="http://schemas.openxmlformats.org/presentationml/2006/ole">
            <mc:AlternateContent xmlns:mc="http://schemas.openxmlformats.org/markup-compatibility/2006">
              <mc:Choice xmlns:v="urn:schemas-microsoft-com:vml" Requires="v">
                <p:oleObj spid="_x0000_s2070" name="公式" r:id="rId5" imgW="1206500" imgH="457200" progId="Equation.3">
                  <p:embed/>
                </p:oleObj>
              </mc:Choice>
              <mc:Fallback>
                <p:oleObj name="公式" r:id="rId5" imgW="1206500" imgH="457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3214" y="1556792"/>
                        <a:ext cx="2304256" cy="873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16535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网络化缓存如何影响视频传输</a:t>
            </a:r>
            <a:endParaRPr lang="zh-CN" altLang="en-US" dirty="0"/>
          </a:p>
        </p:txBody>
      </p:sp>
      <p:sp>
        <p:nvSpPr>
          <p:cNvPr id="6" name="内容占位符 5"/>
          <p:cNvSpPr>
            <a:spLocks noGrp="1"/>
          </p:cNvSpPr>
          <p:nvPr>
            <p:ph sz="quarter" idx="1"/>
          </p:nvPr>
        </p:nvSpPr>
        <p:spPr/>
        <p:txBody>
          <a:bodyPr/>
          <a:lstStyle/>
          <a:p>
            <a:r>
              <a:rPr lang="zh-CN" altLang="en-US" sz="3600" dirty="0" smtClean="0"/>
              <a:t>三个关键问题</a:t>
            </a:r>
            <a:endParaRPr lang="en-US" altLang="zh-CN" sz="3600" dirty="0" smtClean="0"/>
          </a:p>
          <a:p>
            <a:endParaRPr lang="en-US" altLang="zh-CN" sz="3600" dirty="0" smtClean="0"/>
          </a:p>
          <a:p>
            <a:pPr marL="777240" lvl="1" indent="-457200">
              <a:buFont typeface="+mj-lt"/>
              <a:buAutoNum type="arabicPeriod"/>
            </a:pPr>
            <a:r>
              <a:rPr lang="zh-CN" altLang="en-US" sz="2800" dirty="0" smtClean="0"/>
              <a:t>网络化缓存对于提升视频用户体验的作用？</a:t>
            </a:r>
            <a:endParaRPr lang="en-US" altLang="zh-CN" sz="2800" dirty="0" smtClean="0"/>
          </a:p>
          <a:p>
            <a:pPr marL="777240" lvl="1" indent="-457200">
              <a:buFont typeface="+mj-lt"/>
              <a:buAutoNum type="arabicPeriod"/>
            </a:pPr>
            <a:endParaRPr lang="en-US" altLang="zh-CN" sz="2800" dirty="0" smtClean="0"/>
          </a:p>
          <a:p>
            <a:pPr marL="777240" lvl="1" indent="-457200">
              <a:buFont typeface="+mj-lt"/>
              <a:buAutoNum type="arabicPeriod"/>
            </a:pPr>
            <a:r>
              <a:rPr lang="zh-CN" altLang="en-US" sz="2800" dirty="0" smtClean="0"/>
              <a:t>最优的网络化缓存策略对于提升视频用户体验的作用</a:t>
            </a:r>
            <a:r>
              <a:rPr lang="en-US" altLang="zh-CN" sz="2800" dirty="0" smtClean="0"/>
              <a:t>?</a:t>
            </a:r>
          </a:p>
          <a:p>
            <a:pPr marL="777240" lvl="1" indent="-457200">
              <a:buFont typeface="+mj-lt"/>
              <a:buAutoNum type="arabicPeriod"/>
            </a:pPr>
            <a:endParaRPr lang="en-US" altLang="zh-CN" sz="2800" dirty="0" smtClean="0"/>
          </a:p>
          <a:p>
            <a:pPr marL="777240" lvl="1" indent="-457200">
              <a:buFont typeface="+mj-lt"/>
              <a:buAutoNum type="arabicPeriod"/>
            </a:pPr>
            <a:r>
              <a:rPr lang="zh-CN" altLang="en-US" sz="2800" dirty="0" smtClean="0"/>
              <a:t>什么是最优的缓存策略</a:t>
            </a:r>
            <a:r>
              <a:rPr lang="en-US" altLang="zh-CN" sz="2800" dirty="0" smtClean="0"/>
              <a:t>?</a:t>
            </a:r>
          </a:p>
        </p:txBody>
      </p:sp>
    </p:spTree>
    <p:extLst>
      <p:ext uri="{BB962C8B-B14F-4D97-AF65-F5344CB8AC3E}">
        <p14:creationId xmlns:p14="http://schemas.microsoft.com/office/powerpoint/2010/main" val="374611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 calcmode="lin" valueType="num">
                                      <p:cBhvr additive="base">
                                        <p:cTn id="2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4624"/>
            <a:ext cx="7772400" cy="1143000"/>
          </a:xfrm>
        </p:spPr>
        <p:txBody>
          <a:bodyPr/>
          <a:lstStyle/>
          <a:p>
            <a:r>
              <a:rPr lang="zh-CN" altLang="en-US" dirty="0" smtClean="0"/>
              <a:t>缓冲率</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323107"/>
            <a:ext cx="6984776" cy="4085434"/>
          </a:xfrm>
          <a:prstGeom prst="rect">
            <a:avLst/>
          </a:prstGeom>
        </p:spPr>
      </p:pic>
    </p:spTree>
    <p:extLst>
      <p:ext uri="{BB962C8B-B14F-4D97-AF65-F5344CB8AC3E}">
        <p14:creationId xmlns:p14="http://schemas.microsoft.com/office/powerpoint/2010/main" val="3748631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平均下载速度</a:t>
            </a:r>
            <a:endParaRPr lang="zh-CN" altLang="en-US" dirty="0"/>
          </a:p>
        </p:txBody>
      </p:sp>
      <p:pic>
        <p:nvPicPr>
          <p:cNvPr id="7" name="内容占位符 6"/>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1043608" y="1628800"/>
            <a:ext cx="6852946" cy="3903296"/>
          </a:xfrm>
        </p:spPr>
      </p:pic>
    </p:spTree>
    <p:extLst>
      <p:ext uri="{BB962C8B-B14F-4D97-AF65-F5344CB8AC3E}">
        <p14:creationId xmlns:p14="http://schemas.microsoft.com/office/powerpoint/2010/main" val="2726813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视频启动时间</a:t>
            </a:r>
            <a:endParaRPr lang="zh-CN" altLang="en-US" dirty="0"/>
          </a:p>
        </p:txBody>
      </p:sp>
      <p:pic>
        <p:nvPicPr>
          <p:cNvPr id="7" name="内容占位符 6"/>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891269" y="1543618"/>
            <a:ext cx="7281131" cy="3973614"/>
          </a:xfrm>
        </p:spPr>
      </p:pic>
    </p:spTree>
    <p:extLst>
      <p:ext uri="{BB962C8B-B14F-4D97-AF65-F5344CB8AC3E}">
        <p14:creationId xmlns:p14="http://schemas.microsoft.com/office/powerpoint/2010/main" val="1235588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重要结论：</a:t>
            </a:r>
            <a:endParaRPr lang="zh-CN" altLang="en-US" dirty="0"/>
          </a:p>
        </p:txBody>
      </p:sp>
      <p:sp>
        <p:nvSpPr>
          <p:cNvPr id="6" name="内容占位符 5"/>
          <p:cNvSpPr>
            <a:spLocks noGrp="1"/>
          </p:cNvSpPr>
          <p:nvPr>
            <p:ph sz="quarter" idx="1"/>
          </p:nvPr>
        </p:nvSpPr>
        <p:spPr/>
        <p:txBody>
          <a:bodyPr>
            <a:normAutofit/>
          </a:bodyPr>
          <a:lstStyle/>
          <a:p>
            <a:pPr lvl="0">
              <a:defRPr/>
            </a:pPr>
            <a:r>
              <a:rPr lang="zh-CN" altLang="en-US" sz="3200" dirty="0" smtClean="0">
                <a:solidFill>
                  <a:schemeClr val="tx1"/>
                </a:solidFill>
              </a:rPr>
              <a:t>视频</a:t>
            </a:r>
            <a:r>
              <a:rPr lang="en-US" altLang="zh-CN" sz="3200" dirty="0" err="1" smtClean="0">
                <a:solidFill>
                  <a:schemeClr val="tx1"/>
                </a:solidFill>
              </a:rPr>
              <a:t>QoE</a:t>
            </a:r>
            <a:r>
              <a:rPr lang="zh-CN" altLang="en-US" sz="3200" dirty="0" smtClean="0">
                <a:solidFill>
                  <a:schemeClr val="tx1"/>
                </a:solidFill>
              </a:rPr>
              <a:t>提升有限</a:t>
            </a:r>
            <a:r>
              <a:rPr lang="en-US" altLang="zh-CN" sz="3200" dirty="0" smtClean="0">
                <a:solidFill>
                  <a:schemeClr val="tx1"/>
                </a:solidFill>
              </a:rPr>
              <a:t> (≤</a:t>
            </a:r>
            <a:r>
              <a:rPr lang="en-US" altLang="zh-CN" sz="3200" dirty="0">
                <a:solidFill>
                  <a:schemeClr val="tx1"/>
                </a:solidFill>
              </a:rPr>
              <a:t>12</a:t>
            </a:r>
            <a:r>
              <a:rPr lang="en-US" altLang="zh-CN" sz="3200" dirty="0" smtClean="0">
                <a:solidFill>
                  <a:schemeClr val="tx1"/>
                </a:solidFill>
              </a:rPr>
              <a:t>%) </a:t>
            </a:r>
          </a:p>
          <a:p>
            <a:pPr lvl="0">
              <a:defRPr/>
            </a:pPr>
            <a:endParaRPr lang="en-US" altLang="zh-CN" sz="3200" dirty="0" smtClean="0">
              <a:solidFill>
                <a:schemeClr val="tx1"/>
              </a:solidFill>
            </a:endParaRPr>
          </a:p>
          <a:p>
            <a:pPr lvl="0">
              <a:defRPr/>
            </a:pPr>
            <a:r>
              <a:rPr lang="en-US" altLang="zh-CN" sz="3200" dirty="0" smtClean="0">
                <a:solidFill>
                  <a:schemeClr val="tx1"/>
                </a:solidFill>
              </a:rPr>
              <a:t>Optimize traffic </a:t>
            </a:r>
            <a:r>
              <a:rPr lang="en-US" altLang="zh-CN" sz="3200" dirty="0">
                <a:solidFill>
                  <a:schemeClr val="tx1"/>
                </a:solidFill>
              </a:rPr>
              <a:t>reduction </a:t>
            </a:r>
            <a:r>
              <a:rPr lang="en-US" altLang="zh-CN" sz="3200" dirty="0" smtClean="0">
                <a:solidFill>
                  <a:schemeClr val="tx1"/>
                </a:solidFill>
              </a:rPr>
              <a:t>= Optimize </a:t>
            </a:r>
            <a:r>
              <a:rPr lang="en-US" altLang="zh-CN" sz="3200" dirty="0" err="1" smtClean="0">
                <a:solidFill>
                  <a:schemeClr val="tx1"/>
                </a:solidFill>
              </a:rPr>
              <a:t>QoE</a:t>
            </a:r>
            <a:endParaRPr lang="en-US" altLang="zh-CN" sz="3200" dirty="0" smtClean="0">
              <a:solidFill>
                <a:schemeClr val="tx1"/>
              </a:solidFill>
            </a:endParaRPr>
          </a:p>
          <a:p>
            <a:pPr lvl="1">
              <a:defRPr/>
            </a:pPr>
            <a:r>
              <a:rPr lang="en-US" altLang="zh-CN" sz="3000" dirty="0" smtClean="0"/>
              <a:t>ISP</a:t>
            </a:r>
            <a:r>
              <a:rPr lang="zh-CN" altLang="en-US" sz="3000" dirty="0" smtClean="0"/>
              <a:t>和视频服务提供商对好策略的看法一致</a:t>
            </a:r>
            <a:endParaRPr lang="en-US" altLang="zh-CN" sz="3000" dirty="0" smtClean="0"/>
          </a:p>
          <a:p>
            <a:pPr lvl="0">
              <a:defRPr/>
            </a:pPr>
            <a:endParaRPr lang="en-US" altLang="zh-CN" sz="3200" dirty="0" smtClean="0">
              <a:solidFill>
                <a:schemeClr val="tx1"/>
              </a:solidFill>
            </a:endParaRPr>
          </a:p>
          <a:p>
            <a:pPr lvl="0">
              <a:defRPr/>
            </a:pPr>
            <a:r>
              <a:rPr lang="en-US" altLang="zh-CN" sz="3200" dirty="0" err="1" smtClean="0">
                <a:solidFill>
                  <a:schemeClr val="tx1"/>
                </a:solidFill>
              </a:rPr>
              <a:t>Prob+LFU</a:t>
            </a:r>
            <a:r>
              <a:rPr lang="en-US" altLang="zh-CN" sz="3200" dirty="0" smtClean="0">
                <a:solidFill>
                  <a:schemeClr val="tx1"/>
                </a:solidFill>
              </a:rPr>
              <a:t> </a:t>
            </a:r>
            <a:r>
              <a:rPr lang="zh-CN" altLang="en-US" sz="3200" dirty="0" smtClean="0">
                <a:solidFill>
                  <a:schemeClr val="tx1"/>
                </a:solidFill>
              </a:rPr>
              <a:t>近似最优</a:t>
            </a:r>
            <a:endParaRPr lang="zh-CN" altLang="en-US" dirty="0">
              <a:solidFill>
                <a:schemeClr val="tx1"/>
              </a:solidFill>
            </a:endParaRPr>
          </a:p>
        </p:txBody>
      </p:sp>
    </p:spTree>
    <p:extLst>
      <p:ext uri="{BB962C8B-B14F-4D97-AF65-F5344CB8AC3E}">
        <p14:creationId xmlns:p14="http://schemas.microsoft.com/office/powerpoint/2010/main" val="394950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提纲</a:t>
            </a:r>
            <a:endParaRPr lang="zh-CN" altLang="en-US" dirty="0"/>
          </a:p>
        </p:txBody>
      </p:sp>
      <p:sp>
        <p:nvSpPr>
          <p:cNvPr id="3" name="内容占位符 2"/>
          <p:cNvSpPr>
            <a:spLocks noGrp="1"/>
          </p:cNvSpPr>
          <p:nvPr>
            <p:ph idx="1"/>
          </p:nvPr>
        </p:nvSpPr>
        <p:spPr/>
        <p:txBody>
          <a:bodyPr/>
          <a:lstStyle/>
          <a:p>
            <a:r>
              <a:rPr lang="zh-CN" altLang="en-US" dirty="0" smtClean="0">
                <a:solidFill>
                  <a:schemeClr val="tx1"/>
                </a:solidFill>
              </a:rPr>
              <a:t>网络化缓存与视频服务质量相互影响分析</a:t>
            </a:r>
            <a:endParaRPr lang="en-US" altLang="zh-CN" dirty="0" smtClean="0">
              <a:solidFill>
                <a:schemeClr val="tx1"/>
              </a:solidFill>
            </a:endParaRPr>
          </a:p>
          <a:p>
            <a:endParaRPr lang="en-US" altLang="zh-CN" dirty="0" smtClean="0">
              <a:solidFill>
                <a:schemeClr val="tx1"/>
              </a:solidFill>
            </a:endParaRPr>
          </a:p>
          <a:p>
            <a:r>
              <a:rPr lang="zh-CN" altLang="en-US" dirty="0" smtClean="0">
                <a:solidFill>
                  <a:schemeClr val="tx1"/>
                </a:solidFill>
              </a:rPr>
              <a:t>基于网络感知的应用层流量优化</a:t>
            </a:r>
            <a:endParaRPr lang="en-US" altLang="zh-CN" dirty="0" smtClean="0">
              <a:solidFill>
                <a:schemeClr val="tx1"/>
              </a:solidFill>
            </a:endParaRPr>
          </a:p>
          <a:p>
            <a:endParaRPr lang="en-US" altLang="zh-CN" dirty="0" smtClean="0">
              <a:solidFill>
                <a:schemeClr val="tx1"/>
              </a:solidFill>
            </a:endParaRPr>
          </a:p>
          <a:p>
            <a:r>
              <a:rPr lang="zh-CN" altLang="en-US" dirty="0" smtClean="0">
                <a:solidFill>
                  <a:schemeClr val="tx1"/>
                </a:solidFill>
              </a:rPr>
              <a:t>数据中心网络服务质量保障方法</a:t>
            </a:r>
            <a:endParaRPr lang="en-US" altLang="zh-CN" dirty="0" smtClean="0">
              <a:solidFill>
                <a:schemeClr val="tx1"/>
              </a:solidFill>
            </a:endParaRPr>
          </a:p>
          <a:p>
            <a:pPr lvl="1"/>
            <a:r>
              <a:rPr lang="zh-CN" altLang="en-US" sz="2400" b="1" dirty="0" smtClean="0"/>
              <a:t>路径划分</a:t>
            </a:r>
            <a:endParaRPr lang="en-US" altLang="zh-CN" sz="2400" b="1" dirty="0" smtClean="0"/>
          </a:p>
          <a:p>
            <a:pPr lvl="1"/>
            <a:r>
              <a:rPr lang="zh-CN" altLang="en-US" sz="2400" b="1" dirty="0" smtClean="0"/>
              <a:t>多路径资源预留</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更深入分析</a:t>
            </a:r>
            <a:endParaRPr lang="en-US" dirty="0"/>
          </a:p>
        </p:txBody>
      </p:sp>
      <p:sp>
        <p:nvSpPr>
          <p:cNvPr id="5" name="Content Placeholder 4"/>
          <p:cNvSpPr>
            <a:spLocks noGrp="1"/>
          </p:cNvSpPr>
          <p:nvPr>
            <p:ph idx="1"/>
          </p:nvPr>
        </p:nvSpPr>
        <p:spPr>
          <a:xfrm>
            <a:off x="914400" y="1951856"/>
            <a:ext cx="7772400" cy="2845296"/>
          </a:xfrm>
          <a:ln w="28575">
            <a:solidFill>
              <a:srgbClr val="FF0000"/>
            </a:solidFill>
          </a:ln>
        </p:spPr>
        <p:txBody>
          <a:bodyPr/>
          <a:lstStyle/>
          <a:p>
            <a:pPr marL="0" indent="0">
              <a:buNone/>
            </a:pPr>
            <a:r>
              <a:rPr lang="zh-CN" altLang="en-US" sz="3200" b="1" dirty="0" smtClean="0">
                <a:solidFill>
                  <a:srgbClr val="660066"/>
                </a:solidFill>
              </a:rPr>
              <a:t>选取</a:t>
            </a:r>
            <a:r>
              <a:rPr lang="en-US" altLang="zh-CN" sz="3200" b="1" dirty="0" smtClean="0">
                <a:solidFill>
                  <a:srgbClr val="660066"/>
                </a:solidFill>
              </a:rPr>
              <a:t>100</a:t>
            </a:r>
            <a:r>
              <a:rPr lang="zh-CN" altLang="en-US" sz="3200" b="1" dirty="0" smtClean="0">
                <a:solidFill>
                  <a:srgbClr val="660066"/>
                </a:solidFill>
              </a:rPr>
              <a:t>个最优的缓存位置，并分析：</a:t>
            </a:r>
            <a:endParaRPr lang="en-US" sz="3200" b="1" dirty="0" smtClean="0">
              <a:solidFill>
                <a:srgbClr val="660066"/>
              </a:solidFill>
            </a:endParaRPr>
          </a:p>
          <a:p>
            <a:pPr marL="800100" lvl="1" indent="-342900"/>
            <a:endParaRPr lang="en-US" altLang="zh-CN" sz="2800" dirty="0" smtClean="0"/>
          </a:p>
          <a:p>
            <a:pPr marL="800100" lvl="1" indent="-342900"/>
            <a:r>
              <a:rPr lang="zh-CN" altLang="en-US" sz="2800" dirty="0" smtClean="0"/>
              <a:t>网络核心还是汇聚还是接入？</a:t>
            </a:r>
            <a:r>
              <a:rPr lang="en-US" sz="2800" dirty="0" smtClean="0"/>
              <a:t> </a:t>
            </a:r>
          </a:p>
          <a:p>
            <a:pPr marL="800100" lvl="1" indent="-342900"/>
            <a:endParaRPr lang="en-US" altLang="zh-CN" sz="2800" dirty="0" smtClean="0"/>
          </a:p>
          <a:p>
            <a:pPr marL="800100" lvl="1" indent="-342900"/>
            <a:r>
              <a:rPr lang="zh-CN" altLang="en-US" sz="2800" dirty="0" smtClean="0"/>
              <a:t>地理位置？</a:t>
            </a:r>
            <a:r>
              <a:rPr lang="en-US" sz="2800" dirty="0" smtClean="0"/>
              <a:t> </a:t>
            </a:r>
          </a:p>
          <a:p>
            <a:pPr lvl="1"/>
            <a:endParaRPr lang="en-US" dirty="0"/>
          </a:p>
          <a:p>
            <a:pPr lvl="1"/>
            <a:endParaRPr lang="en-US" dirty="0"/>
          </a:p>
          <a:p>
            <a:endParaRPr lang="en-US" dirty="0"/>
          </a:p>
        </p:txBody>
      </p:sp>
    </p:spTree>
    <p:extLst>
      <p:ext uri="{BB962C8B-B14F-4D97-AF65-F5344CB8AC3E}">
        <p14:creationId xmlns:p14="http://schemas.microsoft.com/office/powerpoint/2010/main" val="436436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187"/>
            <a:ext cx="8229600" cy="1143000"/>
          </a:xfrm>
        </p:spPr>
        <p:txBody>
          <a:bodyPr/>
          <a:lstStyle/>
          <a:p>
            <a:r>
              <a:rPr lang="zh-CN" altLang="en-US" dirty="0" smtClean="0"/>
              <a:t>网络位置</a:t>
            </a:r>
            <a:endParaRPr lang="en-US" dirty="0"/>
          </a:p>
        </p:txBody>
      </p:sp>
      <p:pic>
        <p:nvPicPr>
          <p:cNvPr id="4" name="Content Placeholder 3"/>
          <p:cNvPicPr>
            <a:picLocks noGrp="1" noChangeAspect="1"/>
          </p:cNvPicPr>
          <p:nvPr>
            <p:ph idx="1"/>
          </p:nvPr>
        </p:nvPicPr>
        <p:blipFill>
          <a:blip r:embed="rId3" cstate="print"/>
          <a:srcRect l="1969" r="1969"/>
          <a:stretch>
            <a:fillRect/>
          </a:stretch>
        </p:blipFill>
        <p:spPr>
          <a:xfrm>
            <a:off x="0" y="1046907"/>
            <a:ext cx="8229600" cy="4525963"/>
          </a:xfrm>
        </p:spPr>
      </p:pic>
      <p:sp>
        <p:nvSpPr>
          <p:cNvPr id="12" name="Rounded Rectangle 11"/>
          <p:cNvSpPr/>
          <p:nvPr/>
        </p:nvSpPr>
        <p:spPr>
          <a:xfrm>
            <a:off x="755576" y="5517232"/>
            <a:ext cx="7805120" cy="1080120"/>
          </a:xfrm>
          <a:prstGeom prst="round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smtClean="0"/>
              <a:t>网络化缓存不适合部署在核心网</a:t>
            </a:r>
            <a:endParaRPr lang="en-US" sz="2800" dirty="0" smtClean="0"/>
          </a:p>
        </p:txBody>
      </p:sp>
    </p:spTree>
    <p:extLst>
      <p:ext uri="{BB962C8B-B14F-4D97-AF65-F5344CB8AC3E}">
        <p14:creationId xmlns:p14="http://schemas.microsoft.com/office/powerpoint/2010/main" val="303107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srcRect l="9047" r="9047"/>
          <a:stretch>
            <a:fillRect/>
          </a:stretch>
        </p:blipFill>
        <p:spPr>
          <a:xfrm>
            <a:off x="251520" y="705381"/>
            <a:ext cx="7832904" cy="4307795"/>
          </a:xfrm>
        </p:spPr>
      </p:pic>
      <p:sp>
        <p:nvSpPr>
          <p:cNvPr id="2" name="Title 1"/>
          <p:cNvSpPr>
            <a:spLocks noGrp="1"/>
          </p:cNvSpPr>
          <p:nvPr>
            <p:ph type="title"/>
          </p:nvPr>
        </p:nvSpPr>
        <p:spPr>
          <a:xfrm>
            <a:off x="457200" y="-152912"/>
            <a:ext cx="8229600" cy="1143000"/>
          </a:xfrm>
        </p:spPr>
        <p:txBody>
          <a:bodyPr/>
          <a:lstStyle/>
          <a:p>
            <a:r>
              <a:rPr lang="zh-CN" altLang="en-US" dirty="0" smtClean="0"/>
              <a:t>地理位置</a:t>
            </a:r>
            <a:endParaRPr lang="en-US" dirty="0"/>
          </a:p>
        </p:txBody>
      </p:sp>
      <p:sp>
        <p:nvSpPr>
          <p:cNvPr id="5" name="Rectangle 4"/>
          <p:cNvSpPr/>
          <p:nvPr/>
        </p:nvSpPr>
        <p:spPr>
          <a:xfrm>
            <a:off x="1426447" y="2564904"/>
            <a:ext cx="1273345" cy="1663319"/>
          </a:xfrm>
          <a:prstGeom prst="rect">
            <a:avLst/>
          </a:prstGeom>
          <a:solidFill>
            <a:schemeClr val="bg1">
              <a:lumMod val="75000"/>
              <a:alpha val="18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199" y="5211197"/>
            <a:ext cx="8432189" cy="954107"/>
          </a:xfrm>
          <a:prstGeom prst="rect">
            <a:avLst/>
          </a:prstGeom>
          <a:noFill/>
          <a:ln w="38100">
            <a:solidFill>
              <a:srgbClr val="FF0000"/>
            </a:solidFill>
          </a:ln>
        </p:spPr>
        <p:txBody>
          <a:bodyPr wrap="square" rtlCol="0">
            <a:spAutoFit/>
          </a:bodyPr>
          <a:lstStyle/>
          <a:p>
            <a:pPr marL="514350" indent="-514350">
              <a:buFont typeface="+mj-lt"/>
              <a:buAutoNum type="arabicPeriod"/>
            </a:pPr>
            <a:r>
              <a:rPr lang="en-US" sz="2800" dirty="0" smtClean="0">
                <a:latin typeface="+mj-ea"/>
                <a:ea typeface="+mj-ea"/>
              </a:rPr>
              <a:t>20 % </a:t>
            </a:r>
            <a:r>
              <a:rPr lang="zh-CN" altLang="en-US" sz="2800" dirty="0" smtClean="0">
                <a:latin typeface="+mj-ea"/>
                <a:ea typeface="+mj-ea"/>
              </a:rPr>
              <a:t>的省贡献了</a:t>
            </a:r>
            <a:r>
              <a:rPr lang="en-US" altLang="zh-CN" sz="2800" dirty="0" smtClean="0">
                <a:latin typeface="+mj-ea"/>
                <a:ea typeface="+mj-ea"/>
              </a:rPr>
              <a:t>60%</a:t>
            </a:r>
            <a:r>
              <a:rPr lang="zh-CN" altLang="en-US" sz="2800" dirty="0" smtClean="0">
                <a:latin typeface="+mj-ea"/>
                <a:ea typeface="+mj-ea"/>
              </a:rPr>
              <a:t>的改善效果</a:t>
            </a:r>
          </a:p>
          <a:p>
            <a:pPr marL="514350" indent="-514350">
              <a:buFont typeface="+mj-lt"/>
              <a:buAutoNum type="arabicPeriod"/>
            </a:pPr>
            <a:r>
              <a:rPr lang="zh-CN" altLang="en-US" sz="2800" dirty="0" smtClean="0">
                <a:latin typeface="+mj-ea"/>
                <a:ea typeface="+mj-ea"/>
              </a:rPr>
              <a:t>访问密集、服务器部署少的省份（如：河南）</a:t>
            </a:r>
            <a:endParaRPr lang="en-US" sz="2800" dirty="0" smtClean="0">
              <a:latin typeface="+mj-ea"/>
              <a:ea typeface="+mj-ea"/>
            </a:endParaRPr>
          </a:p>
        </p:txBody>
      </p:sp>
    </p:spTree>
    <p:extLst>
      <p:ext uri="{BB962C8B-B14F-4D97-AF65-F5344CB8AC3E}">
        <p14:creationId xmlns:p14="http://schemas.microsoft.com/office/powerpoint/2010/main" val="341902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852936"/>
            <a:ext cx="8229600" cy="850106"/>
          </a:xfrm>
        </p:spPr>
        <p:txBody>
          <a:bodyPr>
            <a:normAutofit/>
          </a:bodyPr>
          <a:lstStyle/>
          <a:p>
            <a:r>
              <a:rPr lang="zh-CN" altLang="en-US" sz="4000" dirty="0" smtClean="0"/>
              <a:t>基于网络感知的应用层流量优化</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23</a:t>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的广泛使用</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dirty="0"/>
          </a:p>
        </p:txBody>
      </p:sp>
      <p:sp>
        <p:nvSpPr>
          <p:cNvPr id="5" name="Rectangle 3"/>
          <p:cNvSpPr txBox="1">
            <a:spLocks noChangeArrowheads="1"/>
          </p:cNvSpPr>
          <p:nvPr/>
        </p:nvSpPr>
        <p:spPr>
          <a:xfrm>
            <a:off x="609600" y="1216496"/>
            <a:ext cx="8153400" cy="44116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P2P</a:t>
            </a:r>
            <a:r>
              <a:rPr kumimoji="0" lang="zh-CN" altLang="en-US"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技术被广泛用于各种互联网</a:t>
            </a:r>
            <a:r>
              <a:rPr lang="zh-CN" altLang="en-US" sz="2400" b="1" dirty="0" smtClean="0">
                <a:latin typeface="楷体" panose="02010609060101010101" pitchFamily="49" charset="-122"/>
                <a:ea typeface="楷体" panose="02010609060101010101" pitchFamily="49" charset="-122"/>
              </a:rPr>
              <a:t>内容分发（音视频、文件下载等）</a:t>
            </a: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P2P</a:t>
            </a:r>
            <a:r>
              <a:rPr kumimoji="0" lang="zh-CN" altLang="en-US"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的优势</a:t>
            </a: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800100" lvl="1" indent="-342900">
              <a:spcBef>
                <a:spcPct val="20000"/>
              </a:spcBef>
              <a:buFont typeface="Arial" pitchFamily="34" charset="0"/>
              <a:buChar char="•"/>
            </a:pPr>
            <a:r>
              <a:rPr lang="zh-CN" altLang="en-US" sz="2400" b="1" dirty="0" smtClean="0">
                <a:latin typeface="楷体" panose="02010609060101010101" pitchFamily="49" charset="-122"/>
                <a:ea typeface="楷体" panose="02010609060101010101" pitchFamily="49" charset="-122"/>
              </a:rPr>
              <a:t>去中心话，系统健壮性好</a:t>
            </a:r>
            <a:endParaRPr lang="en-US" altLang="zh-CN" sz="2400" b="1" dirty="0" smtClean="0">
              <a:latin typeface="楷体" panose="02010609060101010101" pitchFamily="49" charset="-122"/>
              <a:ea typeface="楷体" panose="02010609060101010101" pitchFamily="49" charset="-122"/>
            </a:endParaRPr>
          </a:p>
          <a:p>
            <a:pPr marL="800100" lvl="1" indent="-342900">
              <a:spcBef>
                <a:spcPct val="20000"/>
              </a:spcBef>
              <a:buFont typeface="Arial" pitchFamily="34" charset="0"/>
              <a:buChar char="•"/>
            </a:pPr>
            <a:r>
              <a:rPr lang="zh-CN" altLang="en-US" sz="2400" b="1" dirty="0" smtClean="0">
                <a:latin typeface="楷体" panose="02010609060101010101" pitchFamily="49" charset="-122"/>
                <a:ea typeface="楷体" panose="02010609060101010101" pitchFamily="49" charset="-122"/>
              </a:rPr>
              <a:t>可扩展性好</a:t>
            </a:r>
            <a:endParaRPr lang="en-US" altLang="zh-CN" sz="2400" b="1" dirty="0" smtClean="0">
              <a:latin typeface="楷体" panose="02010609060101010101" pitchFamily="49" charset="-122"/>
              <a:ea typeface="楷体" panose="02010609060101010101" pitchFamily="49" charset="-122"/>
            </a:endParaRPr>
          </a:p>
          <a:p>
            <a:pPr marL="800100" lvl="1" indent="-342900">
              <a:spcBef>
                <a:spcPct val="20000"/>
              </a:spcBef>
              <a:buFont typeface="Arial" pitchFamily="34" charset="0"/>
              <a:buChar char="•"/>
            </a:pPr>
            <a:r>
              <a:rPr kumimoji="0" lang="zh-CN" altLang="en-US"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对服务提供商不收费</a:t>
            </a: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800100" lvl="1" indent="-342900">
              <a:spcBef>
                <a:spcPct val="20000"/>
              </a:spcBef>
              <a:buFont typeface="Arial" pitchFamily="34" charset="0"/>
              <a:buChar char="•"/>
            </a:pPr>
            <a:r>
              <a:rPr lang="zh-CN" altLang="en-US" sz="2400" b="1" dirty="0" smtClean="0">
                <a:latin typeface="楷体" panose="02010609060101010101" pitchFamily="49" charset="-122"/>
                <a:ea typeface="楷体" panose="02010609060101010101" pitchFamily="49" charset="-122"/>
              </a:rPr>
              <a:t>对用户多源传输，下载速度更快（</a:t>
            </a:r>
            <a:r>
              <a:rPr lang="en-US" altLang="zh-CN" sz="2400" b="1" dirty="0" err="1" smtClean="0">
                <a:latin typeface="楷体" panose="02010609060101010101" pitchFamily="49" charset="-122"/>
                <a:ea typeface="楷体" panose="02010609060101010101" pitchFamily="49" charset="-122"/>
              </a:rPr>
              <a:t>QoS</a:t>
            </a:r>
            <a:r>
              <a:rPr lang="zh-CN" altLang="en-US" sz="2400" b="1" dirty="0" smtClean="0">
                <a:latin typeface="楷体" panose="02010609060101010101" pitchFamily="49" charset="-122"/>
                <a:ea typeface="楷体" panose="02010609060101010101" pitchFamily="49" charset="-122"/>
              </a:rPr>
              <a:t>）</a:t>
            </a: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4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pic>
        <p:nvPicPr>
          <p:cNvPr id="6" name="Picture 4" descr="bittorrent"/>
          <p:cNvPicPr>
            <a:picLocks noChangeAspect="1" noChangeArrowheads="1"/>
          </p:cNvPicPr>
          <p:nvPr/>
        </p:nvPicPr>
        <p:blipFill>
          <a:blip r:embed="rId2" cstate="print"/>
          <a:srcRect/>
          <a:stretch>
            <a:fillRect/>
          </a:stretch>
        </p:blipFill>
        <p:spPr bwMode="auto">
          <a:xfrm>
            <a:off x="755576" y="2299667"/>
            <a:ext cx="1438275" cy="695325"/>
          </a:xfrm>
          <a:prstGeom prst="rect">
            <a:avLst/>
          </a:prstGeom>
          <a:noFill/>
        </p:spPr>
      </p:pic>
      <p:pic>
        <p:nvPicPr>
          <p:cNvPr id="7" name="Picture 6" descr="pptv"/>
          <p:cNvPicPr>
            <a:picLocks noChangeAspect="1" noChangeArrowheads="1"/>
          </p:cNvPicPr>
          <p:nvPr/>
        </p:nvPicPr>
        <p:blipFill>
          <a:blip r:embed="rId3" cstate="print"/>
          <a:srcRect/>
          <a:stretch>
            <a:fillRect/>
          </a:stretch>
        </p:blipFill>
        <p:spPr bwMode="auto">
          <a:xfrm>
            <a:off x="2701752" y="2301627"/>
            <a:ext cx="1905000" cy="695325"/>
          </a:xfrm>
          <a:prstGeom prst="rect">
            <a:avLst/>
          </a:prstGeom>
          <a:noFill/>
        </p:spPr>
      </p:pic>
      <p:pic>
        <p:nvPicPr>
          <p:cNvPr id="8" name="Picture 7" descr="bitcomet"/>
          <p:cNvPicPr>
            <a:picLocks noChangeAspect="1" noChangeArrowheads="1"/>
          </p:cNvPicPr>
          <p:nvPr/>
        </p:nvPicPr>
        <p:blipFill>
          <a:blip r:embed="rId4" cstate="print"/>
          <a:srcRect/>
          <a:stretch>
            <a:fillRect/>
          </a:stretch>
        </p:blipFill>
        <p:spPr bwMode="auto">
          <a:xfrm>
            <a:off x="5438056" y="2276873"/>
            <a:ext cx="752128" cy="704874"/>
          </a:xfrm>
          <a:prstGeom prst="rect">
            <a:avLst/>
          </a:prstGeom>
          <a:noFill/>
        </p:spPr>
      </p:pic>
      <p:pic>
        <p:nvPicPr>
          <p:cNvPr id="9" name="Picture 9"/>
          <p:cNvPicPr>
            <a:picLocks noChangeAspect="1" noChangeArrowheads="1"/>
          </p:cNvPicPr>
          <p:nvPr/>
        </p:nvPicPr>
        <p:blipFill>
          <a:blip r:embed="rId5" cstate="print"/>
          <a:srcRect/>
          <a:stretch>
            <a:fillRect/>
          </a:stretch>
        </p:blipFill>
        <p:spPr bwMode="auto">
          <a:xfrm>
            <a:off x="6806208" y="2276871"/>
            <a:ext cx="1480538" cy="67282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的问题</a:t>
            </a:r>
            <a:endParaRPr lang="zh-CN" altLang="en-US" dirty="0"/>
          </a:p>
        </p:txBody>
      </p:sp>
      <p:sp>
        <p:nvSpPr>
          <p:cNvPr id="3" name="内容占位符 2"/>
          <p:cNvSpPr>
            <a:spLocks noGrp="1"/>
          </p:cNvSpPr>
          <p:nvPr>
            <p:ph idx="1"/>
          </p:nvPr>
        </p:nvSpPr>
        <p:spPr>
          <a:xfrm>
            <a:off x="457200" y="1279301"/>
            <a:ext cx="5338936" cy="4525963"/>
          </a:xfrm>
        </p:spPr>
        <p:txBody>
          <a:bodyPr>
            <a:normAutofit/>
          </a:bodyPr>
          <a:lstStyle/>
          <a:p>
            <a:pPr lvl="0"/>
            <a:r>
              <a:rPr lang="zh-CN" altLang="en-US" dirty="0" smtClean="0">
                <a:solidFill>
                  <a:schemeClr val="tx1"/>
                </a:solidFill>
              </a:rPr>
              <a:t>影响</a:t>
            </a:r>
            <a:r>
              <a:rPr lang="en-US" altLang="zh-CN" dirty="0" smtClean="0">
                <a:solidFill>
                  <a:schemeClr val="tx1"/>
                </a:solidFill>
              </a:rPr>
              <a:t>P2P</a:t>
            </a:r>
            <a:r>
              <a:rPr lang="zh-CN" altLang="en-US" dirty="0" smtClean="0">
                <a:solidFill>
                  <a:schemeClr val="tx1"/>
                </a:solidFill>
              </a:rPr>
              <a:t>应用推广的一个重要问题就是流量难以管理</a:t>
            </a:r>
            <a:endParaRPr lang="en-US" altLang="zh-CN" dirty="0" smtClean="0">
              <a:solidFill>
                <a:schemeClr val="tx1"/>
              </a:solidFill>
            </a:endParaRPr>
          </a:p>
          <a:p>
            <a:pPr lvl="1"/>
            <a:r>
              <a:rPr lang="zh-CN" altLang="en-US" sz="2000" dirty="0" smtClean="0"/>
              <a:t>平均传输距离</a:t>
            </a:r>
            <a:r>
              <a:rPr lang="en-US" altLang="zh-CN" sz="2000" dirty="0" smtClean="0"/>
              <a:t>1600</a:t>
            </a:r>
            <a:r>
              <a:rPr lang="zh-CN" altLang="en-US" sz="2000" dirty="0" smtClean="0"/>
              <a:t>公里，</a:t>
            </a:r>
            <a:r>
              <a:rPr lang="en-US" altLang="zh-CN" sz="2000" dirty="0" smtClean="0"/>
              <a:t>5.5</a:t>
            </a:r>
            <a:r>
              <a:rPr lang="zh-CN" altLang="en-US" sz="2000" dirty="0" smtClean="0"/>
              <a:t>个重要网络节点（取自</a:t>
            </a:r>
            <a:r>
              <a:rPr lang="en-US" altLang="zh-CN" sz="2000" dirty="0" smtClean="0"/>
              <a:t>Verizon</a:t>
            </a:r>
            <a:r>
              <a:rPr lang="zh-CN" altLang="en-US" sz="2000" dirty="0" smtClean="0"/>
              <a:t>测试数据，网络运营商的梦魇）</a:t>
            </a:r>
            <a:endParaRPr lang="en-US" altLang="zh-CN" sz="2000" dirty="0" smtClean="0"/>
          </a:p>
          <a:p>
            <a:pPr lvl="1"/>
            <a:r>
              <a:rPr lang="en-US" altLang="zh-CN" sz="2000" dirty="0" smtClean="0"/>
              <a:t>50%~90%</a:t>
            </a:r>
            <a:r>
              <a:rPr lang="zh-CN" altLang="en-US" sz="2000" dirty="0" smtClean="0"/>
              <a:t>本地资源从外部获取</a:t>
            </a:r>
            <a:endParaRPr lang="en-US" altLang="zh-CN" sz="2000" dirty="0" smtClean="0"/>
          </a:p>
          <a:p>
            <a:endParaRPr lang="en-US" altLang="zh-CN" dirty="0" smtClean="0">
              <a:solidFill>
                <a:schemeClr val="tx1"/>
              </a:solidFill>
            </a:endParaRPr>
          </a:p>
          <a:p>
            <a:r>
              <a:rPr lang="zh-CN" altLang="en-US" dirty="0" smtClean="0">
                <a:solidFill>
                  <a:schemeClr val="tx1"/>
                </a:solidFill>
              </a:rPr>
              <a:t>资源下载速度不稳定</a:t>
            </a:r>
            <a:endParaRPr lang="en-US" altLang="zh-CN" dirty="0" smtClean="0">
              <a:solidFill>
                <a:schemeClr val="tx1"/>
              </a:solidFill>
            </a:endParaRPr>
          </a:p>
          <a:p>
            <a:pPr lvl="1"/>
            <a:r>
              <a:rPr lang="zh-CN" altLang="en-US" sz="2000" dirty="0" smtClean="0"/>
              <a:t>节点太远，链路质量差</a:t>
            </a:r>
            <a:endParaRPr lang="en-US" altLang="zh-CN" sz="2000" dirty="0" smtClean="0"/>
          </a:p>
          <a:p>
            <a:pPr lvl="1"/>
            <a:r>
              <a:rPr lang="zh-CN" altLang="en-US" sz="2000" dirty="0" smtClean="0"/>
              <a:t>网络运营商限流、整形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25</a:t>
            </a:fld>
            <a:endParaRPr lang="zh-CN" altLang="en-US" dirty="0"/>
          </a:p>
        </p:txBody>
      </p:sp>
      <p:pic>
        <p:nvPicPr>
          <p:cNvPr id="6" name="Picture 5" descr="667"/>
          <p:cNvPicPr>
            <a:picLocks noChangeAspect="1" noChangeArrowheads="1"/>
          </p:cNvPicPr>
          <p:nvPr/>
        </p:nvPicPr>
        <p:blipFill>
          <a:blip r:embed="rId2" cstate="print"/>
          <a:srcRect r="1755"/>
          <a:stretch>
            <a:fillRect/>
          </a:stretch>
        </p:blipFill>
        <p:spPr bwMode="auto">
          <a:xfrm>
            <a:off x="5868144" y="1412776"/>
            <a:ext cx="3240360" cy="1933575"/>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5076056" y="4077072"/>
            <a:ext cx="3868738"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流量本地化</a:t>
            </a:r>
            <a:endParaRPr lang="zh-CN" altLang="en-US" dirty="0"/>
          </a:p>
        </p:txBody>
      </p:sp>
      <p:sp>
        <p:nvSpPr>
          <p:cNvPr id="3" name="内容占位符 2"/>
          <p:cNvSpPr>
            <a:spLocks noGrp="1"/>
          </p:cNvSpPr>
          <p:nvPr>
            <p:ph idx="1"/>
          </p:nvPr>
        </p:nvSpPr>
        <p:spPr>
          <a:xfrm>
            <a:off x="457200" y="1279301"/>
            <a:ext cx="4762872" cy="2149699"/>
          </a:xfrm>
        </p:spPr>
        <p:txBody>
          <a:bodyPr/>
          <a:lstStyle/>
          <a:p>
            <a:r>
              <a:rPr lang="zh-CN" altLang="en-US" dirty="0" smtClean="0">
                <a:solidFill>
                  <a:schemeClr val="tx1"/>
                </a:solidFill>
              </a:rPr>
              <a:t>通过寻找临近的服务源节点，解决</a:t>
            </a:r>
            <a:r>
              <a:rPr lang="en-US" altLang="zh-CN" dirty="0" smtClean="0">
                <a:solidFill>
                  <a:schemeClr val="tx1"/>
                </a:solidFill>
              </a:rPr>
              <a:t>P2P</a:t>
            </a:r>
            <a:r>
              <a:rPr lang="zh-CN" altLang="en-US" dirty="0" smtClean="0">
                <a:solidFill>
                  <a:schemeClr val="tx1"/>
                </a:solidFill>
              </a:rPr>
              <a:t>覆盖网络与底层传输网路的失配问题</a:t>
            </a:r>
            <a:endParaRPr lang="en-US" altLang="zh-CN" dirty="0" smtClean="0">
              <a:solidFill>
                <a:schemeClr val="tx1"/>
              </a:solidFill>
            </a:endParaRPr>
          </a:p>
          <a:p>
            <a:endParaRPr lang="en-US" altLang="zh-CN" dirty="0" smtClean="0">
              <a:solidFill>
                <a:schemeClr val="tx1"/>
              </a:solidFill>
            </a:endParaRPr>
          </a:p>
          <a:p>
            <a:endParaRPr lang="zh-CN" altLang="en-US" dirty="0">
              <a:solidFill>
                <a:schemeClr val="tx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26</a:t>
            </a:fld>
            <a:endParaRPr lang="zh-CN" altLang="en-US" dirty="0"/>
          </a:p>
        </p:txBody>
      </p:sp>
      <p:pic>
        <p:nvPicPr>
          <p:cNvPr id="5" name="图片 4" descr="overlay.jpg"/>
          <p:cNvPicPr>
            <a:picLocks noChangeAspect="1"/>
          </p:cNvPicPr>
          <p:nvPr/>
        </p:nvPicPr>
        <p:blipFill>
          <a:blip r:embed="rId2" cstate="print"/>
          <a:stretch>
            <a:fillRect/>
          </a:stretch>
        </p:blipFill>
        <p:spPr>
          <a:xfrm>
            <a:off x="5508104" y="1268761"/>
            <a:ext cx="2994670" cy="2326628"/>
          </a:xfrm>
          <a:prstGeom prst="rect">
            <a:avLst/>
          </a:prstGeom>
        </p:spPr>
      </p:pic>
      <p:sp>
        <p:nvSpPr>
          <p:cNvPr id="6" name="内容占位符 2"/>
          <p:cNvSpPr txBox="1">
            <a:spLocks/>
          </p:cNvSpPr>
          <p:nvPr/>
        </p:nvSpPr>
        <p:spPr>
          <a:xfrm>
            <a:off x="395536" y="3789040"/>
            <a:ext cx="7920880" cy="2149699"/>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32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基本方案</a:t>
            </a:r>
            <a:endParaRPr kumimoji="0" lang="en-US" altLang="zh-CN" sz="32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800100" lvl="1" indent="-342900">
              <a:spcBef>
                <a:spcPct val="20000"/>
              </a:spcBef>
              <a:buFont typeface="Wingdings" pitchFamily="2" charset="2"/>
              <a:buChar char="ü"/>
            </a:pPr>
            <a:r>
              <a:rPr lang="zh-CN" altLang="en-US" sz="2400" b="1" dirty="0" smtClean="0">
                <a:latin typeface="楷体" panose="02010609060101010101" pitchFamily="49" charset="-122"/>
                <a:ea typeface="楷体" panose="02010609060101010101" pitchFamily="49" charset="-122"/>
              </a:rPr>
              <a:t>应用系统反向工程（探测最优的</a:t>
            </a:r>
            <a:r>
              <a:rPr lang="en-US" altLang="zh-CN" sz="2400" b="1" dirty="0" smtClean="0">
                <a:latin typeface="楷体" panose="02010609060101010101" pitchFamily="49" charset="-122"/>
                <a:ea typeface="楷体" panose="02010609060101010101" pitchFamily="49" charset="-122"/>
              </a:rPr>
              <a:t>RTT</a:t>
            </a:r>
            <a:r>
              <a:rPr lang="zh-CN" altLang="en-US" sz="2400" b="1" dirty="0" smtClean="0">
                <a:latin typeface="楷体" panose="02010609060101010101" pitchFamily="49" charset="-122"/>
                <a:ea typeface="楷体" panose="02010609060101010101" pitchFamily="49" charset="-122"/>
              </a:rPr>
              <a:t>、网络坐标系统等等），实例：</a:t>
            </a:r>
            <a:r>
              <a:rPr lang="en-US" altLang="zh-CN" sz="2400" b="1" dirty="0" err="1" smtClean="0">
                <a:latin typeface="楷体" panose="02010609060101010101" pitchFamily="49" charset="-122"/>
                <a:ea typeface="楷体" panose="02010609060101010101" pitchFamily="49" charset="-122"/>
              </a:rPr>
              <a:t>Joost</a:t>
            </a:r>
            <a:r>
              <a:rPr lang="zh-CN" altLang="en-US" sz="2400" b="1" dirty="0" smtClean="0">
                <a:latin typeface="楷体" panose="02010609060101010101" pitchFamily="49" charset="-122"/>
                <a:ea typeface="楷体" panose="02010609060101010101" pitchFamily="49" charset="-122"/>
              </a:rPr>
              <a:t>、</a:t>
            </a:r>
            <a:r>
              <a:rPr lang="en-US" altLang="zh-CN" sz="2400" b="1" dirty="0" err="1" smtClean="0">
                <a:latin typeface="楷体" panose="02010609060101010101" pitchFamily="49" charset="-122"/>
                <a:ea typeface="楷体" panose="02010609060101010101" pitchFamily="49" charset="-122"/>
              </a:rPr>
              <a:t>Kontiki</a:t>
            </a:r>
            <a:endParaRPr lang="en-US" altLang="zh-CN" sz="2400" b="1" dirty="0" smtClean="0">
              <a:latin typeface="楷体" panose="02010609060101010101" pitchFamily="49" charset="-122"/>
              <a:ea typeface="楷体" panose="02010609060101010101" pitchFamily="49" charset="-122"/>
            </a:endParaRPr>
          </a:p>
          <a:p>
            <a:pPr marL="800100" lvl="1" indent="-342900">
              <a:spcBef>
                <a:spcPct val="20000"/>
              </a:spcBef>
              <a:buFont typeface="Wingdings" pitchFamily="2" charset="2"/>
              <a:buChar char="ü"/>
            </a:pPr>
            <a:r>
              <a:rPr lang="zh-CN" altLang="en-US" sz="2400" b="1" dirty="0" smtClean="0">
                <a:solidFill>
                  <a:srgbClr val="FF0000"/>
                </a:solidFill>
                <a:latin typeface="楷体" panose="02010609060101010101" pitchFamily="49" charset="-122"/>
                <a:ea typeface="楷体" panose="02010609060101010101" pitchFamily="49" charset="-122"/>
              </a:rPr>
              <a:t>缺点：探测不准确、很多信息（网络拓扑、拥塞状况、计费策略等）无法探测</a:t>
            </a:r>
            <a:endParaRPr lang="en-US" altLang="zh-CN" sz="2400" b="1" dirty="0" smtClean="0">
              <a:solidFill>
                <a:srgbClr val="FF0000"/>
              </a:solidFill>
              <a:latin typeface="楷体" panose="02010609060101010101" pitchFamily="49" charset="-122"/>
              <a:ea typeface="楷体" panose="02010609060101010101" pitchFamily="49" charset="-122"/>
            </a:endParaRPr>
          </a:p>
          <a:p>
            <a:pPr marL="800100" lvl="1" indent="-342900">
              <a:spcBef>
                <a:spcPct val="20000"/>
              </a:spcBef>
              <a:buFont typeface="Wingdings" pitchFamily="2" charset="2"/>
              <a:buChar char="ü"/>
            </a:pPr>
            <a:endParaRPr lang="en-US" altLang="zh-CN" sz="2400" b="1" dirty="0" smtClean="0">
              <a:latin typeface="楷体" panose="02010609060101010101" pitchFamily="49" charset="-122"/>
              <a:ea typeface="楷体" panose="02010609060101010101" pitchFamily="49" charset="-122"/>
            </a:endParaRPr>
          </a:p>
          <a:p>
            <a:pPr marL="800100" lvl="1" indent="-342900">
              <a:spcBef>
                <a:spcPct val="20000"/>
              </a:spcBef>
              <a:buFont typeface="Wingdings" pitchFamily="2" charset="2"/>
              <a:buChar char="ü"/>
            </a:pPr>
            <a:endParaRPr lang="en-US" altLang="zh-CN" sz="2400" b="1" dirty="0" smtClean="0">
              <a:latin typeface="楷体" panose="02010609060101010101" pitchFamily="49" charset="-122"/>
              <a:ea typeface="楷体" panose="02010609060101010101" pitchFamily="49" charset="-122"/>
            </a:endParaRPr>
          </a:p>
          <a:p>
            <a:pPr marL="1257300" lvl="2" indent="-342900">
              <a:spcBef>
                <a:spcPct val="20000"/>
              </a:spcBef>
              <a:buFont typeface="Arial" pitchFamily="34" charset="0"/>
              <a:buChar char="•"/>
            </a:pPr>
            <a:endParaRPr kumimoji="0" lang="en-US" altLang="zh-CN" sz="24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32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P4P</a:t>
            </a:r>
            <a:r>
              <a:rPr lang="zh-CN" altLang="en-US" dirty="0" smtClean="0"/>
              <a:t>：运营商友好的</a:t>
            </a:r>
            <a:r>
              <a:rPr lang="en-US" altLang="zh-CN" dirty="0" smtClean="0"/>
              <a:t>P2P</a:t>
            </a:r>
            <a:r>
              <a:rPr lang="zh-CN" altLang="en-US" dirty="0" smtClean="0"/>
              <a:t>技术</a:t>
            </a:r>
            <a:endParaRPr lang="zh-CN" altLang="en-US" dirty="0"/>
          </a:p>
        </p:txBody>
      </p:sp>
      <p:sp>
        <p:nvSpPr>
          <p:cNvPr id="3" name="内容占位符 2"/>
          <p:cNvSpPr>
            <a:spLocks noGrp="1"/>
          </p:cNvSpPr>
          <p:nvPr>
            <p:ph idx="1"/>
          </p:nvPr>
        </p:nvSpPr>
        <p:spPr>
          <a:xfrm>
            <a:off x="457200" y="1279301"/>
            <a:ext cx="8229600" cy="5390059"/>
          </a:xfrm>
        </p:spPr>
        <p:txBody>
          <a:bodyPr>
            <a:normAutofit lnSpcReduction="10000"/>
          </a:bodyPr>
          <a:lstStyle/>
          <a:p>
            <a:r>
              <a:rPr lang="zh-CN" altLang="en-US" dirty="0" smtClean="0">
                <a:solidFill>
                  <a:schemeClr val="tx1"/>
                </a:solidFill>
              </a:rPr>
              <a:t>让运营商提供网络状态，指导服务提供商优化服务选择</a:t>
            </a:r>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endParaRPr lang="en-US" altLang="zh-CN" dirty="0" smtClean="0">
              <a:solidFill>
                <a:schemeClr val="tx1"/>
              </a:solidFill>
            </a:endParaRPr>
          </a:p>
          <a:p>
            <a:r>
              <a:rPr lang="zh-CN" altLang="en-US" dirty="0" smtClean="0">
                <a:solidFill>
                  <a:schemeClr val="tx1"/>
                </a:solidFill>
              </a:rPr>
              <a:t>提出者：谢海永博士（华为美研）、杨阳教授（耶鲁大学）</a:t>
            </a:r>
            <a:endParaRPr lang="zh-CN" altLang="en-US" dirty="0">
              <a:solidFill>
                <a:schemeClr val="tx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27</a:t>
            </a:fld>
            <a:endParaRPr lang="zh-CN" altLang="en-US" dirty="0"/>
          </a:p>
        </p:txBody>
      </p:sp>
      <p:sp>
        <p:nvSpPr>
          <p:cNvPr id="5" name="矩形 4"/>
          <p:cNvSpPr/>
          <p:nvPr/>
        </p:nvSpPr>
        <p:spPr>
          <a:xfrm>
            <a:off x="3689419" y="3212976"/>
            <a:ext cx="288032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P2P</a:t>
            </a:r>
            <a:r>
              <a:rPr lang="zh-CN" altLang="en-US" sz="2800" dirty="0" smtClean="0"/>
              <a:t>控制系统</a:t>
            </a:r>
            <a:endParaRPr lang="zh-CN" altLang="en-US" sz="2800" dirty="0"/>
          </a:p>
        </p:txBody>
      </p:sp>
      <p:sp>
        <p:nvSpPr>
          <p:cNvPr id="6" name="右箭头 5"/>
          <p:cNvSpPr/>
          <p:nvPr/>
        </p:nvSpPr>
        <p:spPr>
          <a:xfrm rot="1551077">
            <a:off x="2096945" y="3269416"/>
            <a:ext cx="145864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20081727">
            <a:off x="2023172" y="4427228"/>
            <a:ext cx="145864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26" name="Object 2"/>
          <p:cNvGraphicFramePr>
            <a:graphicFrameLocks noChangeAspect="1"/>
          </p:cNvGraphicFramePr>
          <p:nvPr/>
        </p:nvGraphicFramePr>
        <p:xfrm>
          <a:off x="735450" y="2564904"/>
          <a:ext cx="1371600" cy="360040"/>
        </p:xfrm>
        <a:graphic>
          <a:graphicData uri="http://schemas.openxmlformats.org/presentationml/2006/ole">
            <mc:AlternateContent xmlns:mc="http://schemas.openxmlformats.org/markup-compatibility/2006">
              <mc:Choice xmlns:v="urn:schemas-microsoft-com:vml" Requires="v">
                <p:oleObj spid="_x0000_s1068" name="Image" r:id="rId3" imgW="1423226" imgH="470173" progId="Photoshop.Image.5">
                  <p:embed/>
                </p:oleObj>
              </mc:Choice>
              <mc:Fallback>
                <p:oleObj name="Image" r:id="rId3" imgW="1423226" imgH="470173"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50" y="2564904"/>
                        <a:ext cx="137160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8" name="Picture 4"/>
          <p:cNvPicPr>
            <a:picLocks noChangeAspect="1" noChangeArrowheads="1"/>
          </p:cNvPicPr>
          <p:nvPr/>
        </p:nvPicPr>
        <p:blipFill>
          <a:blip r:embed="rId5" cstate="print"/>
          <a:srcRect/>
          <a:stretch>
            <a:fillRect/>
          </a:stretch>
        </p:blipFill>
        <p:spPr bwMode="auto">
          <a:xfrm>
            <a:off x="776351" y="2996952"/>
            <a:ext cx="1327251" cy="432048"/>
          </a:xfrm>
          <a:prstGeom prst="rect">
            <a:avLst/>
          </a:prstGeom>
          <a:noFill/>
        </p:spPr>
      </p:pic>
      <p:graphicFrame>
        <p:nvGraphicFramePr>
          <p:cNvPr id="1029" name="Object 4"/>
          <p:cNvGraphicFramePr>
            <a:graphicFrameLocks noChangeAspect="1"/>
          </p:cNvGraphicFramePr>
          <p:nvPr/>
        </p:nvGraphicFramePr>
        <p:xfrm>
          <a:off x="807458" y="3573016"/>
          <a:ext cx="1368152" cy="373541"/>
        </p:xfrm>
        <a:graphic>
          <a:graphicData uri="http://schemas.openxmlformats.org/presentationml/2006/ole">
            <mc:AlternateContent xmlns:mc="http://schemas.openxmlformats.org/markup-compatibility/2006">
              <mc:Choice xmlns:v="urn:schemas-microsoft-com:vml" Requires="v">
                <p:oleObj spid="_x0000_s1069" name="Image" r:id="rId6" imgW="1677374" imgH="457143" progId="Photoshop.Image.5">
                  <p:embed/>
                </p:oleObj>
              </mc:Choice>
              <mc:Fallback>
                <p:oleObj name="Image" r:id="rId6" imgW="1677374" imgH="457143" progId="Photoshop.Image.5">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58" y="3573016"/>
                        <a:ext cx="1368152" cy="37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rot="1481870">
            <a:off x="2346108" y="2989098"/>
            <a:ext cx="1107996" cy="369332"/>
          </a:xfrm>
          <a:prstGeom prst="rect">
            <a:avLst/>
          </a:prstGeom>
          <a:noFill/>
        </p:spPr>
        <p:txBody>
          <a:bodyPr wrap="none" rtlCol="0">
            <a:spAutoFit/>
          </a:bodyPr>
          <a:lstStyle/>
          <a:p>
            <a:r>
              <a:rPr lang="zh-CN" altLang="en-US" b="1" dirty="0" smtClean="0">
                <a:latin typeface="黑体" pitchFamily="49" charset="-122"/>
                <a:ea typeface="黑体" pitchFamily="49" charset="-122"/>
              </a:rPr>
              <a:t>网络状态</a:t>
            </a:r>
            <a:endParaRPr lang="zh-CN" altLang="en-US" b="1" dirty="0">
              <a:latin typeface="黑体" pitchFamily="49" charset="-122"/>
              <a:ea typeface="黑体" pitchFamily="49" charset="-122"/>
            </a:endParaRPr>
          </a:p>
        </p:txBody>
      </p:sp>
      <p:pic>
        <p:nvPicPr>
          <p:cNvPr id="12" name="Picture 6" descr="pptv"/>
          <p:cNvPicPr>
            <a:picLocks noChangeAspect="1" noChangeArrowheads="1"/>
          </p:cNvPicPr>
          <p:nvPr/>
        </p:nvPicPr>
        <p:blipFill>
          <a:blip r:embed="rId8" cstate="print"/>
          <a:srcRect/>
          <a:stretch>
            <a:fillRect/>
          </a:stretch>
        </p:blipFill>
        <p:spPr bwMode="auto">
          <a:xfrm>
            <a:off x="807458" y="4554845"/>
            <a:ext cx="1224136" cy="446809"/>
          </a:xfrm>
          <a:prstGeom prst="rect">
            <a:avLst/>
          </a:prstGeom>
          <a:noFill/>
        </p:spPr>
      </p:pic>
      <p:pic>
        <p:nvPicPr>
          <p:cNvPr id="13" name="Picture 9"/>
          <p:cNvPicPr>
            <a:picLocks noChangeAspect="1" noChangeArrowheads="1"/>
          </p:cNvPicPr>
          <p:nvPr/>
        </p:nvPicPr>
        <p:blipFill>
          <a:blip r:embed="rId9" cstate="print"/>
          <a:srcRect/>
          <a:stretch>
            <a:fillRect/>
          </a:stretch>
        </p:blipFill>
        <p:spPr bwMode="auto">
          <a:xfrm>
            <a:off x="807458" y="5032934"/>
            <a:ext cx="1224136" cy="484298"/>
          </a:xfrm>
          <a:prstGeom prst="rect">
            <a:avLst/>
          </a:prstGeom>
          <a:noFill/>
        </p:spPr>
      </p:pic>
      <p:sp>
        <p:nvSpPr>
          <p:cNvPr id="14" name="TextBox 13"/>
          <p:cNvSpPr txBox="1"/>
          <p:nvPr/>
        </p:nvSpPr>
        <p:spPr>
          <a:xfrm rot="20058111">
            <a:off x="2272583" y="4588460"/>
            <a:ext cx="1114408" cy="369332"/>
          </a:xfrm>
          <a:prstGeom prst="rect">
            <a:avLst/>
          </a:prstGeom>
          <a:noFill/>
        </p:spPr>
        <p:txBody>
          <a:bodyPr wrap="none" rtlCol="0">
            <a:spAutoFit/>
          </a:bodyPr>
          <a:lstStyle/>
          <a:p>
            <a:r>
              <a:rPr lang="zh-CN" altLang="en-US" b="1" dirty="0" smtClean="0">
                <a:latin typeface="黑体" pitchFamily="49" charset="-122"/>
                <a:ea typeface="黑体" pitchFamily="49" charset="-122"/>
              </a:rPr>
              <a:t>节点信息</a:t>
            </a:r>
            <a:endParaRPr lang="zh-CN" altLang="en-US" b="1" dirty="0">
              <a:latin typeface="黑体" pitchFamily="49" charset="-122"/>
              <a:ea typeface="黑体" pitchFamily="49" charset="-122"/>
            </a:endParaRPr>
          </a:p>
        </p:txBody>
      </p:sp>
      <p:sp>
        <p:nvSpPr>
          <p:cNvPr id="15" name="右箭头 14"/>
          <p:cNvSpPr/>
          <p:nvPr/>
        </p:nvSpPr>
        <p:spPr>
          <a:xfrm>
            <a:off x="6569739" y="3861048"/>
            <a:ext cx="145864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713755" y="3563724"/>
            <a:ext cx="1114408" cy="369332"/>
          </a:xfrm>
          <a:prstGeom prst="rect">
            <a:avLst/>
          </a:prstGeom>
          <a:noFill/>
        </p:spPr>
        <p:txBody>
          <a:bodyPr wrap="none" rtlCol="0">
            <a:spAutoFit/>
          </a:bodyPr>
          <a:lstStyle/>
          <a:p>
            <a:r>
              <a:rPr lang="zh-CN" altLang="en-US" b="1" dirty="0" smtClean="0">
                <a:latin typeface="黑体" pitchFamily="49" charset="-122"/>
                <a:ea typeface="黑体" pitchFamily="49" charset="-122"/>
              </a:rPr>
              <a:t>节点选择</a:t>
            </a:r>
            <a:endParaRPr lang="zh-CN" altLang="en-US"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P4P</a:t>
            </a:r>
            <a:r>
              <a:rPr lang="zh-CN" altLang="en-US" dirty="0" smtClean="0"/>
              <a:t>控制架构</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196752"/>
            <a:ext cx="5754544" cy="2089150"/>
          </a:xfrm>
        </p:spPr>
      </p:pic>
      <p:sp>
        <p:nvSpPr>
          <p:cNvPr id="4" name="灯片编号占位符 3"/>
          <p:cNvSpPr>
            <a:spLocks noGrp="1"/>
          </p:cNvSpPr>
          <p:nvPr>
            <p:ph type="sldNum" sz="quarter" idx="12"/>
          </p:nvPr>
        </p:nvSpPr>
        <p:spPr/>
        <p:txBody>
          <a:bodyPr/>
          <a:lstStyle/>
          <a:p>
            <a:fld id="{0C913308-F349-4B6D-A68A-DD1791B4A57B}" type="slidenum">
              <a:rPr lang="zh-CN" altLang="en-US" smtClean="0"/>
              <a:pPr/>
              <a:t>28</a:t>
            </a:fld>
            <a:endParaRPr lang="zh-CN" altLang="en-US" dirty="0"/>
          </a:p>
        </p:txBody>
      </p:sp>
      <p:sp>
        <p:nvSpPr>
          <p:cNvPr id="6" name="TextBox 5"/>
          <p:cNvSpPr txBox="1"/>
          <p:nvPr/>
        </p:nvSpPr>
        <p:spPr>
          <a:xfrm>
            <a:off x="827584" y="3789040"/>
            <a:ext cx="7859844" cy="1477328"/>
          </a:xfrm>
          <a:prstGeom prst="rect">
            <a:avLst/>
          </a:prstGeom>
          <a:noFill/>
          <a:ln w="28575">
            <a:solidFill>
              <a:srgbClr val="FF0000"/>
            </a:solidFill>
          </a:ln>
        </p:spPr>
        <p:txBody>
          <a:bodyPr wrap="none" rtlCol="0">
            <a:spAutoFit/>
          </a:bodyPr>
          <a:lstStyle/>
          <a:p>
            <a:r>
              <a:rPr lang="zh-CN" altLang="en-US" dirty="0" smtClean="0">
                <a:latin typeface="黑体" pitchFamily="49" charset="-122"/>
                <a:ea typeface="黑体" pitchFamily="49" charset="-122"/>
              </a:rPr>
              <a:t>引入了</a:t>
            </a:r>
            <a:r>
              <a:rPr lang="en-US" altLang="zh-CN" dirty="0" err="1" smtClean="0">
                <a:latin typeface="黑体" pitchFamily="49" charset="-122"/>
                <a:ea typeface="黑体" pitchFamily="49" charset="-122"/>
              </a:rPr>
              <a:t>iTracker</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ISP Tracker</a:t>
            </a:r>
            <a:r>
              <a:rPr lang="zh-CN" altLang="en-US" dirty="0" smtClean="0">
                <a:latin typeface="黑体" pitchFamily="49" charset="-122"/>
                <a:ea typeface="黑体" pitchFamily="49" charset="-122"/>
              </a:rPr>
              <a:t>）作为网络运营商与应用进行交互的门户，</a:t>
            </a:r>
            <a:endParaRPr lang="en-US" altLang="zh-CN" dirty="0" smtClean="0">
              <a:latin typeface="黑体" pitchFamily="49" charset="-122"/>
              <a:ea typeface="黑体" pitchFamily="49" charset="-122"/>
            </a:endParaRPr>
          </a:p>
          <a:p>
            <a:r>
              <a:rPr lang="en-US" altLang="zh-CN" dirty="0" err="1" smtClean="0">
                <a:latin typeface="黑体" pitchFamily="49" charset="-122"/>
                <a:ea typeface="黑体" pitchFamily="49" charset="-122"/>
              </a:rPr>
              <a:t>iTracker</a:t>
            </a:r>
            <a:r>
              <a:rPr lang="zh-CN" altLang="en-US" dirty="0" smtClean="0">
                <a:latin typeface="黑体" pitchFamily="49" charset="-122"/>
                <a:ea typeface="黑体" pitchFamily="49" charset="-122"/>
              </a:rPr>
              <a:t>提供三种形式的网络信息：</a:t>
            </a:r>
            <a:endParaRPr lang="en-US" altLang="zh-CN" dirty="0" smtClean="0">
              <a:latin typeface="黑体" pitchFamily="49" charset="-122"/>
              <a:ea typeface="黑体" pitchFamily="49" charset="-122"/>
            </a:endParaRPr>
          </a:p>
          <a:p>
            <a:pPr marL="285750" indent="-285750">
              <a:buFont typeface="Arial" pitchFamily="34" charset="0"/>
              <a:buChar char="•"/>
            </a:pPr>
            <a:r>
              <a:rPr lang="en-US" altLang="zh-CN" dirty="0">
                <a:latin typeface="黑体" pitchFamily="49" charset="-122"/>
                <a:ea typeface="黑体" pitchFamily="49" charset="-122"/>
              </a:rPr>
              <a:t>P4P </a:t>
            </a:r>
            <a:r>
              <a:rPr lang="en-US" altLang="zh-CN" dirty="0" smtClean="0">
                <a:latin typeface="黑体" pitchFamily="49" charset="-122"/>
                <a:ea typeface="黑体" pitchFamily="49" charset="-122"/>
              </a:rPr>
              <a:t>distance</a:t>
            </a:r>
            <a:r>
              <a:rPr lang="zh-CN" altLang="en-US" dirty="0" smtClean="0">
                <a:latin typeface="黑体" pitchFamily="49" charset="-122"/>
                <a:ea typeface="黑体" pitchFamily="49" charset="-122"/>
              </a:rPr>
              <a:t>：网络状态、拓扑</a:t>
            </a:r>
            <a:endParaRPr lang="en-US" altLang="zh-CN" dirty="0" smtClean="0">
              <a:latin typeface="黑体" pitchFamily="49" charset="-122"/>
              <a:ea typeface="黑体" pitchFamily="49" charset="-122"/>
            </a:endParaRPr>
          </a:p>
          <a:p>
            <a:pPr marL="285750" indent="-285750">
              <a:buFont typeface="Arial" pitchFamily="34" charset="0"/>
              <a:buChar char="•"/>
            </a:pPr>
            <a:r>
              <a:rPr lang="en-US" altLang="zh-CN" dirty="0" smtClean="0">
                <a:latin typeface="黑体" pitchFamily="49" charset="-122"/>
                <a:ea typeface="黑体" pitchFamily="49" charset="-122"/>
              </a:rPr>
              <a:t>Policy</a:t>
            </a:r>
            <a:r>
              <a:rPr lang="zh-CN" altLang="en-US" dirty="0" smtClean="0">
                <a:latin typeface="黑体" pitchFamily="49" charset="-122"/>
                <a:ea typeface="黑体" pitchFamily="49" charset="-122"/>
              </a:rPr>
              <a:t>：运营商策略，如入口和出口流量比例，拥塞时避免使用的链路等</a:t>
            </a:r>
            <a:endParaRPr lang="en-US" altLang="zh-CN" dirty="0" smtClean="0">
              <a:latin typeface="黑体" pitchFamily="49" charset="-122"/>
              <a:ea typeface="黑体" pitchFamily="49" charset="-122"/>
            </a:endParaRPr>
          </a:p>
          <a:p>
            <a:pPr marL="285750" indent="-285750">
              <a:buFont typeface="Arial" pitchFamily="34" charset="0"/>
              <a:buChar char="•"/>
            </a:pPr>
            <a:r>
              <a:rPr lang="en-US" altLang="zh-CN" dirty="0" smtClean="0">
                <a:latin typeface="黑体" pitchFamily="49" charset="-122"/>
                <a:ea typeface="黑体" pitchFamily="49" charset="-122"/>
              </a:rPr>
              <a:t>Capacity</a:t>
            </a:r>
            <a:r>
              <a:rPr lang="zh-CN" altLang="en-US" dirty="0" smtClean="0">
                <a:latin typeface="黑体" pitchFamily="49" charset="-122"/>
                <a:ea typeface="黑体" pitchFamily="49" charset="-122"/>
              </a:rPr>
              <a:t>：网络的能力</a:t>
            </a:r>
            <a:endParaRPr lang="zh-CN" altLang="en-US"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P4P</a:t>
            </a:r>
            <a:r>
              <a:rPr lang="zh-CN" altLang="en-US" dirty="0" smtClean="0"/>
              <a:t>工作流程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29</a:t>
            </a:fld>
            <a:endParaRPr lang="zh-CN" altLang="en-US" dirty="0"/>
          </a:p>
        </p:txBody>
      </p:sp>
      <p:sp>
        <p:nvSpPr>
          <p:cNvPr id="5" name="圆角矩形 4"/>
          <p:cNvSpPr/>
          <p:nvPr/>
        </p:nvSpPr>
        <p:spPr>
          <a:xfrm>
            <a:off x="755576" y="1844824"/>
            <a:ext cx="1584176"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smtClean="0"/>
              <a:t>iTracker</a:t>
            </a:r>
            <a:endParaRPr lang="zh-CN" altLang="en-US" sz="2400" dirty="0"/>
          </a:p>
        </p:txBody>
      </p:sp>
      <p:sp>
        <p:nvSpPr>
          <p:cNvPr id="6" name="圆角矩形 5"/>
          <p:cNvSpPr/>
          <p:nvPr/>
        </p:nvSpPr>
        <p:spPr>
          <a:xfrm>
            <a:off x="5148064" y="1844824"/>
            <a:ext cx="1584176"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App</a:t>
            </a:r>
            <a:endParaRPr lang="en-US" altLang="zh-CN" sz="2400" dirty="0"/>
          </a:p>
          <a:p>
            <a:pPr algn="ctr"/>
            <a:r>
              <a:rPr lang="en-US" altLang="zh-CN" sz="2400" dirty="0" smtClean="0"/>
              <a:t>Tracker</a:t>
            </a:r>
            <a:endParaRPr lang="zh-CN" altLang="en-US" sz="2400" dirty="0"/>
          </a:p>
        </p:txBody>
      </p:sp>
      <p:sp>
        <p:nvSpPr>
          <p:cNvPr id="7" name="圆角矩形 6"/>
          <p:cNvSpPr/>
          <p:nvPr/>
        </p:nvSpPr>
        <p:spPr>
          <a:xfrm>
            <a:off x="5508104" y="5013176"/>
            <a:ext cx="93610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Peer</a:t>
            </a:r>
            <a:endParaRPr lang="zh-CN" altLang="en-US" dirty="0"/>
          </a:p>
        </p:txBody>
      </p:sp>
      <p:cxnSp>
        <p:nvCxnSpPr>
          <p:cNvPr id="9" name="直接箭头连接符 8"/>
          <p:cNvCxnSpPr/>
          <p:nvPr/>
        </p:nvCxnSpPr>
        <p:spPr>
          <a:xfrm flipV="1">
            <a:off x="5724128" y="3933056"/>
            <a:ext cx="0"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23928" y="4365104"/>
            <a:ext cx="1813317" cy="369332"/>
          </a:xfrm>
          <a:prstGeom prst="rect">
            <a:avLst/>
          </a:prstGeom>
          <a:noFill/>
        </p:spPr>
        <p:txBody>
          <a:bodyPr wrap="none" rtlCol="0">
            <a:spAutoFit/>
          </a:bodyPr>
          <a:lstStyle/>
          <a:p>
            <a:r>
              <a:rPr lang="en-US" altLang="zh-CN" b="1" dirty="0" smtClean="0">
                <a:solidFill>
                  <a:srgbClr val="FF0000"/>
                </a:solidFill>
                <a:latin typeface="黑体" pitchFamily="49" charset="-122"/>
                <a:ea typeface="黑体" pitchFamily="49" charset="-122"/>
              </a:rPr>
              <a:t>1.</a:t>
            </a:r>
            <a:r>
              <a:rPr lang="zh-CN" altLang="en-US" b="1" dirty="0" smtClean="0">
                <a:solidFill>
                  <a:srgbClr val="FF0000"/>
                </a:solidFill>
                <a:latin typeface="黑体" pitchFamily="49" charset="-122"/>
                <a:ea typeface="黑体" pitchFamily="49" charset="-122"/>
              </a:rPr>
              <a:t>请求伙伴节点</a:t>
            </a:r>
            <a:endParaRPr lang="zh-CN" altLang="en-US" b="1" dirty="0">
              <a:solidFill>
                <a:srgbClr val="FF0000"/>
              </a:solidFill>
              <a:latin typeface="黑体" pitchFamily="49" charset="-122"/>
              <a:ea typeface="黑体" pitchFamily="49" charset="-122"/>
            </a:endParaRPr>
          </a:p>
        </p:txBody>
      </p:sp>
      <p:cxnSp>
        <p:nvCxnSpPr>
          <p:cNvPr id="12" name="直接箭头连接符 11"/>
          <p:cNvCxnSpPr/>
          <p:nvPr/>
        </p:nvCxnSpPr>
        <p:spPr>
          <a:xfrm flipH="1">
            <a:off x="2411760" y="2492896"/>
            <a:ext cx="273630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7824" y="2132856"/>
            <a:ext cx="1699504" cy="369332"/>
          </a:xfrm>
          <a:prstGeom prst="rect">
            <a:avLst/>
          </a:prstGeom>
          <a:noFill/>
        </p:spPr>
        <p:txBody>
          <a:bodyPr wrap="none" rtlCol="0">
            <a:spAutoFit/>
          </a:bodyPr>
          <a:lstStyle/>
          <a:p>
            <a:r>
              <a:rPr lang="en-US" altLang="zh-CN" b="1" dirty="0">
                <a:solidFill>
                  <a:srgbClr val="FF0000"/>
                </a:solidFill>
                <a:latin typeface="黑体" pitchFamily="49" charset="-122"/>
                <a:ea typeface="黑体" pitchFamily="49" charset="-122"/>
              </a:rPr>
              <a:t>2</a:t>
            </a:r>
            <a:r>
              <a:rPr lang="en-US" altLang="zh-CN" b="1" dirty="0" smtClean="0">
                <a:solidFill>
                  <a:srgbClr val="FF0000"/>
                </a:solidFill>
                <a:latin typeface="黑体" pitchFamily="49" charset="-122"/>
                <a:ea typeface="黑体" pitchFamily="49" charset="-122"/>
              </a:rPr>
              <a:t>.</a:t>
            </a:r>
            <a:r>
              <a:rPr lang="zh-CN" altLang="en-US" b="1" dirty="0" smtClean="0">
                <a:solidFill>
                  <a:srgbClr val="FF0000"/>
                </a:solidFill>
                <a:latin typeface="黑体" pitchFamily="49" charset="-122"/>
                <a:ea typeface="黑体" pitchFamily="49" charset="-122"/>
              </a:rPr>
              <a:t>寻求</a:t>
            </a:r>
            <a:r>
              <a:rPr lang="en-US" altLang="zh-CN" b="1" dirty="0" smtClean="0">
                <a:solidFill>
                  <a:srgbClr val="FF0000"/>
                </a:solidFill>
                <a:latin typeface="黑体" pitchFamily="49" charset="-122"/>
                <a:ea typeface="黑体" pitchFamily="49" charset="-122"/>
              </a:rPr>
              <a:t>ISP</a:t>
            </a:r>
            <a:r>
              <a:rPr lang="zh-CN" altLang="en-US" b="1" dirty="0">
                <a:solidFill>
                  <a:srgbClr val="FF0000"/>
                </a:solidFill>
                <a:latin typeface="黑体" pitchFamily="49" charset="-122"/>
                <a:ea typeface="黑体" pitchFamily="49" charset="-122"/>
              </a:rPr>
              <a:t>指导</a:t>
            </a:r>
          </a:p>
        </p:txBody>
      </p:sp>
      <p:cxnSp>
        <p:nvCxnSpPr>
          <p:cNvPr id="15" name="直接箭头连接符 14"/>
          <p:cNvCxnSpPr/>
          <p:nvPr/>
        </p:nvCxnSpPr>
        <p:spPr>
          <a:xfrm>
            <a:off x="2411760" y="3068960"/>
            <a:ext cx="26642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15816" y="3068960"/>
            <a:ext cx="1939955" cy="646331"/>
          </a:xfrm>
          <a:prstGeom prst="rect">
            <a:avLst/>
          </a:prstGeom>
          <a:noFill/>
        </p:spPr>
        <p:txBody>
          <a:bodyPr wrap="none" rtlCol="0">
            <a:spAutoFit/>
          </a:bodyPr>
          <a:lstStyle/>
          <a:p>
            <a:r>
              <a:rPr lang="en-US" altLang="zh-CN" b="1" dirty="0" smtClean="0">
                <a:solidFill>
                  <a:srgbClr val="FF0000"/>
                </a:solidFill>
                <a:latin typeface="黑体" pitchFamily="49" charset="-122"/>
                <a:ea typeface="黑体" pitchFamily="49" charset="-122"/>
              </a:rPr>
              <a:t>3.p-distance</a:t>
            </a:r>
            <a:r>
              <a:rPr lang="zh-CN" altLang="en-US" b="1" dirty="0" smtClean="0">
                <a:solidFill>
                  <a:srgbClr val="FF0000"/>
                </a:solidFill>
                <a:latin typeface="黑体" pitchFamily="49" charset="-122"/>
                <a:ea typeface="黑体" pitchFamily="49" charset="-122"/>
              </a:rPr>
              <a:t>，</a:t>
            </a:r>
            <a:endParaRPr lang="en-US" altLang="zh-CN" b="1" dirty="0" smtClean="0">
              <a:solidFill>
                <a:srgbClr val="FF0000"/>
              </a:solidFill>
              <a:latin typeface="黑体" pitchFamily="49" charset="-122"/>
              <a:ea typeface="黑体" pitchFamily="49" charset="-122"/>
            </a:endParaRPr>
          </a:p>
          <a:p>
            <a:r>
              <a:rPr lang="en-US" altLang="zh-CN" b="1" dirty="0" err="1" smtClean="0">
                <a:solidFill>
                  <a:srgbClr val="FF0000"/>
                </a:solidFill>
                <a:latin typeface="黑体" pitchFamily="49" charset="-122"/>
                <a:ea typeface="黑体" pitchFamily="49" charset="-122"/>
              </a:rPr>
              <a:t>policy,capacity</a:t>
            </a:r>
            <a:endParaRPr lang="zh-CN" altLang="en-US" b="1" dirty="0">
              <a:solidFill>
                <a:srgbClr val="FF0000"/>
              </a:solidFill>
              <a:latin typeface="黑体" pitchFamily="49" charset="-122"/>
              <a:ea typeface="黑体" pitchFamily="49" charset="-122"/>
            </a:endParaRPr>
          </a:p>
        </p:txBody>
      </p:sp>
      <p:cxnSp>
        <p:nvCxnSpPr>
          <p:cNvPr id="18" name="曲线连接符 17"/>
          <p:cNvCxnSpPr/>
          <p:nvPr/>
        </p:nvCxnSpPr>
        <p:spPr>
          <a:xfrm>
            <a:off x="5652120" y="1844824"/>
            <a:ext cx="914400" cy="91440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580112" y="1844824"/>
            <a:ext cx="914400" cy="91440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228184" y="3933056"/>
            <a:ext cx="0" cy="108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28184" y="4283804"/>
            <a:ext cx="1813317" cy="369332"/>
          </a:xfrm>
          <a:prstGeom prst="rect">
            <a:avLst/>
          </a:prstGeom>
          <a:noFill/>
        </p:spPr>
        <p:txBody>
          <a:bodyPr wrap="none" rtlCol="0">
            <a:spAutoFit/>
          </a:bodyPr>
          <a:lstStyle/>
          <a:p>
            <a:r>
              <a:rPr lang="en-US" altLang="zh-CN" b="1" dirty="0" smtClean="0">
                <a:solidFill>
                  <a:srgbClr val="FF0000"/>
                </a:solidFill>
                <a:latin typeface="黑体" pitchFamily="49" charset="-122"/>
                <a:ea typeface="黑体" pitchFamily="49" charset="-122"/>
              </a:rPr>
              <a:t>5.</a:t>
            </a:r>
            <a:r>
              <a:rPr lang="zh-CN" altLang="en-US" b="1" dirty="0" smtClean="0">
                <a:solidFill>
                  <a:srgbClr val="FF0000"/>
                </a:solidFill>
                <a:latin typeface="黑体" pitchFamily="49" charset="-122"/>
                <a:ea typeface="黑体" pitchFamily="49" charset="-122"/>
              </a:rPr>
              <a:t>返回节点列表</a:t>
            </a:r>
            <a:endParaRPr lang="zh-CN" altLang="en-US" b="1" dirty="0">
              <a:solidFill>
                <a:srgbClr val="FF0000"/>
              </a:solidFill>
              <a:latin typeface="黑体" pitchFamily="49" charset="-122"/>
              <a:ea typeface="黑体" pitchFamily="49" charset="-122"/>
            </a:endParaRPr>
          </a:p>
        </p:txBody>
      </p:sp>
      <p:sp>
        <p:nvSpPr>
          <p:cNvPr id="29" name="TextBox 28"/>
          <p:cNvSpPr txBox="1"/>
          <p:nvPr/>
        </p:nvSpPr>
        <p:spPr>
          <a:xfrm>
            <a:off x="6804248" y="2574558"/>
            <a:ext cx="1813317" cy="369332"/>
          </a:xfrm>
          <a:prstGeom prst="rect">
            <a:avLst/>
          </a:prstGeom>
          <a:noFill/>
        </p:spPr>
        <p:txBody>
          <a:bodyPr wrap="none" rtlCol="0">
            <a:spAutoFit/>
          </a:bodyPr>
          <a:lstStyle/>
          <a:p>
            <a:r>
              <a:rPr lang="en-US" altLang="zh-CN" b="1" dirty="0">
                <a:solidFill>
                  <a:srgbClr val="FF0000"/>
                </a:solidFill>
                <a:latin typeface="黑体" pitchFamily="49" charset="-122"/>
                <a:ea typeface="黑体" pitchFamily="49" charset="-122"/>
              </a:rPr>
              <a:t>4</a:t>
            </a:r>
            <a:r>
              <a:rPr lang="en-US" altLang="zh-CN" b="1" dirty="0" smtClean="0">
                <a:solidFill>
                  <a:srgbClr val="FF0000"/>
                </a:solidFill>
                <a:latin typeface="黑体" pitchFamily="49" charset="-122"/>
                <a:ea typeface="黑体" pitchFamily="49" charset="-122"/>
              </a:rPr>
              <a:t>.</a:t>
            </a:r>
            <a:r>
              <a:rPr lang="zh-CN" altLang="en-US" b="1" dirty="0" smtClean="0">
                <a:solidFill>
                  <a:srgbClr val="FF0000"/>
                </a:solidFill>
                <a:latin typeface="黑体" pitchFamily="49" charset="-122"/>
                <a:ea typeface="黑体" pitchFamily="49" charset="-122"/>
              </a:rPr>
              <a:t>计算策略矩阵</a:t>
            </a:r>
            <a:endParaRPr lang="zh-CN" altLang="en-US"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36882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852936"/>
            <a:ext cx="8229600" cy="850106"/>
          </a:xfrm>
        </p:spPr>
        <p:txBody>
          <a:bodyPr>
            <a:normAutofit fontScale="90000"/>
          </a:bodyPr>
          <a:lstStyle/>
          <a:p>
            <a:r>
              <a:rPr lang="zh-CN" altLang="en-US" dirty="0" smtClean="0"/>
              <a:t>网络化缓存与视频服务质量</a:t>
            </a:r>
            <a:r>
              <a:rPr lang="en-US" altLang="zh-CN" dirty="0" smtClean="0"/>
              <a:t/>
            </a:r>
            <a:br>
              <a:rPr lang="en-US" altLang="zh-CN" dirty="0" smtClean="0"/>
            </a:br>
            <a:r>
              <a:rPr lang="zh-CN" altLang="en-US" dirty="0" smtClean="0"/>
              <a:t>相互影响分析</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a:t>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策略矩阵</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067" y="1748657"/>
            <a:ext cx="5181866" cy="2400423"/>
          </a:xfrm>
        </p:spPr>
      </p:pic>
      <p:sp>
        <p:nvSpPr>
          <p:cNvPr id="4" name="灯片编号占位符 3"/>
          <p:cNvSpPr>
            <a:spLocks noGrp="1"/>
          </p:cNvSpPr>
          <p:nvPr>
            <p:ph type="sldNum" sz="quarter" idx="12"/>
          </p:nvPr>
        </p:nvSpPr>
        <p:spPr/>
        <p:txBody>
          <a:bodyPr/>
          <a:lstStyle/>
          <a:p>
            <a:fld id="{0C913308-F349-4B6D-A68A-DD1791B4A57B}" type="slidenum">
              <a:rPr lang="zh-CN" altLang="en-US" smtClean="0"/>
              <a:pPr/>
              <a:t>30</a:t>
            </a:fld>
            <a:endParaRPr lang="zh-CN" altLang="en-US" dirty="0"/>
          </a:p>
        </p:txBody>
      </p:sp>
      <p:sp>
        <p:nvSpPr>
          <p:cNvPr id="6" name="TextBox 5"/>
          <p:cNvSpPr txBox="1"/>
          <p:nvPr/>
        </p:nvSpPr>
        <p:spPr>
          <a:xfrm>
            <a:off x="1763688" y="4221088"/>
            <a:ext cx="5961888" cy="2246769"/>
          </a:xfrm>
          <a:prstGeom prst="rect">
            <a:avLst/>
          </a:prstGeom>
          <a:noFill/>
          <a:ln w="28575">
            <a:solidFill>
              <a:srgbClr val="C00000"/>
            </a:solidFill>
          </a:ln>
        </p:spPr>
        <p:txBody>
          <a:bodyPr wrap="none" rtlCol="0">
            <a:spAutoFit/>
          </a:bodyPr>
          <a:lstStyle/>
          <a:p>
            <a:r>
              <a:rPr lang="en-US" altLang="zh-CN" sz="2800" dirty="0" smtClean="0">
                <a:latin typeface="黑体" pitchFamily="49" charset="-122"/>
                <a:ea typeface="黑体" pitchFamily="49" charset="-122"/>
              </a:rPr>
              <a:t>PID</a:t>
            </a:r>
            <a:r>
              <a:rPr lang="zh-CN" altLang="en-US" sz="2800" dirty="0" smtClean="0">
                <a:latin typeface="黑体" pitchFamily="49" charset="-122"/>
                <a:ea typeface="黑体" pitchFamily="49" charset="-122"/>
              </a:rPr>
              <a:t>域：一个接入点的子网</a:t>
            </a:r>
            <a:endParaRPr lang="en-US" altLang="zh-CN" sz="2800" dirty="0" smtClean="0">
              <a:latin typeface="黑体" pitchFamily="49" charset="-122"/>
              <a:ea typeface="黑体" pitchFamily="49" charset="-122"/>
            </a:endParaRPr>
          </a:p>
          <a:p>
            <a:r>
              <a:rPr lang="en-US" altLang="zh-CN" sz="2800" dirty="0" smtClean="0">
                <a:latin typeface="黑体" pitchFamily="49" charset="-122"/>
                <a:ea typeface="黑体" pitchFamily="49" charset="-122"/>
              </a:rPr>
              <a:t>AS</a:t>
            </a:r>
            <a:r>
              <a:rPr lang="zh-CN" altLang="en-US" sz="2800" dirty="0" smtClean="0">
                <a:latin typeface="黑体" pitchFamily="49" charset="-122"/>
                <a:ea typeface="黑体" pitchFamily="49" charset="-122"/>
              </a:rPr>
              <a:t>域：自治系统</a:t>
            </a:r>
            <a:endParaRPr lang="en-US" altLang="zh-CN" sz="2800" dirty="0" smtClean="0">
              <a:latin typeface="黑体" pitchFamily="49" charset="-122"/>
              <a:ea typeface="黑体" pitchFamily="49" charset="-122"/>
            </a:endParaRPr>
          </a:p>
          <a:p>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节点可以通过询问</a:t>
            </a:r>
            <a:r>
              <a:rPr lang="en-US" altLang="zh-CN" sz="2800" dirty="0" err="1" smtClean="0">
                <a:latin typeface="黑体" pitchFamily="49" charset="-122"/>
                <a:ea typeface="黑体" pitchFamily="49" charset="-122"/>
              </a:rPr>
              <a:t>iTracker</a:t>
            </a:r>
            <a:r>
              <a:rPr lang="zh-CN" altLang="en-US" sz="2800" dirty="0" smtClean="0">
                <a:latin typeface="黑体" pitchFamily="49" charset="-122"/>
                <a:ea typeface="黑体" pitchFamily="49" charset="-122"/>
              </a:rPr>
              <a:t>得到自己</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所属的</a:t>
            </a:r>
            <a:r>
              <a:rPr lang="en-US" altLang="zh-CN" sz="2800" dirty="0" smtClean="0">
                <a:latin typeface="黑体" pitchFamily="49" charset="-122"/>
                <a:ea typeface="黑体" pitchFamily="49" charset="-122"/>
              </a:rPr>
              <a:t>PID</a:t>
            </a:r>
            <a:r>
              <a:rPr lang="zh-CN" altLang="en-US" sz="2800" dirty="0" smtClean="0">
                <a:latin typeface="黑体" pitchFamily="49" charset="-122"/>
                <a:ea typeface="黑体" pitchFamily="49" charset="-122"/>
              </a:rPr>
              <a:t>和</a:t>
            </a:r>
            <a:r>
              <a:rPr lang="en-US" altLang="zh-CN" sz="2800" dirty="0" smtClean="0">
                <a:latin typeface="黑体" pitchFamily="49" charset="-122"/>
                <a:ea typeface="黑体" pitchFamily="49" charset="-122"/>
              </a:rPr>
              <a:t>AS</a:t>
            </a:r>
            <a:r>
              <a:rPr lang="zh-CN" altLang="en-US" sz="2800" dirty="0" smtClean="0">
                <a:latin typeface="黑体" pitchFamily="49" charset="-122"/>
                <a:ea typeface="黑体" pitchFamily="49" charset="-122"/>
              </a:rPr>
              <a:t>域</a:t>
            </a: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584230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研究背景</a:t>
            </a:r>
            <a:endParaRPr lang="zh-CN" altLang="en-US" sz="1800" dirty="0"/>
          </a:p>
        </p:txBody>
      </p:sp>
      <p:sp>
        <p:nvSpPr>
          <p:cNvPr id="3" name="内容占位符 2"/>
          <p:cNvSpPr>
            <a:spLocks noGrp="1"/>
          </p:cNvSpPr>
          <p:nvPr>
            <p:ph idx="1"/>
          </p:nvPr>
        </p:nvSpPr>
        <p:spPr>
          <a:xfrm>
            <a:off x="457200" y="1196752"/>
            <a:ext cx="8229600" cy="5094322"/>
          </a:xfrm>
        </p:spPr>
        <p:txBody>
          <a:bodyPr>
            <a:normAutofit lnSpcReduction="10000"/>
          </a:bodyPr>
          <a:lstStyle/>
          <a:p>
            <a:pPr>
              <a:lnSpc>
                <a:spcPct val="150000"/>
              </a:lnSpc>
            </a:pPr>
            <a:r>
              <a:rPr lang="zh-CN" altLang="en-US" dirty="0" smtClean="0"/>
              <a:t>云计算是当今</a:t>
            </a:r>
            <a:r>
              <a:rPr lang="en-US" altLang="zh-CN" dirty="0" smtClean="0"/>
              <a:t>IT</a:t>
            </a:r>
            <a:r>
              <a:rPr lang="zh-CN" altLang="en-US" dirty="0" smtClean="0"/>
              <a:t>业的发展热点</a:t>
            </a:r>
            <a:endParaRPr lang="en-US" altLang="zh-CN" dirty="0" smtClean="0"/>
          </a:p>
          <a:p>
            <a:pPr lvl="1">
              <a:lnSpc>
                <a:spcPct val="150000"/>
              </a:lnSpc>
            </a:pPr>
            <a:r>
              <a:rPr lang="zh-CN" altLang="en-US" sz="1900" dirty="0" smtClean="0"/>
              <a:t>根据</a:t>
            </a:r>
            <a:r>
              <a:rPr lang="en-US" altLang="zh-CN" sz="1900" dirty="0">
                <a:latin typeface="Times New Roman" panose="02020603050405020304" pitchFamily="18" charset="0"/>
                <a:cs typeface="Times New Roman" panose="02020603050405020304" pitchFamily="18" charset="0"/>
              </a:rPr>
              <a:t>CISCO</a:t>
            </a:r>
            <a:r>
              <a:rPr lang="zh-CN" altLang="en-US" sz="1900" dirty="0"/>
              <a:t>统计，到</a:t>
            </a:r>
            <a:r>
              <a:rPr lang="en-US" altLang="zh-CN" sz="1900" dirty="0"/>
              <a:t>2016</a:t>
            </a:r>
            <a:r>
              <a:rPr lang="zh-CN" altLang="en-US" sz="1900" dirty="0"/>
              <a:t>年，全球</a:t>
            </a:r>
            <a:r>
              <a:rPr lang="en-US" altLang="zh-CN" sz="1900" dirty="0"/>
              <a:t>62%</a:t>
            </a:r>
            <a:r>
              <a:rPr lang="zh-CN" altLang="en-US" sz="1900" dirty="0"/>
              <a:t>或将近三分之二的总工作负荷将在云端处理</a:t>
            </a:r>
            <a:r>
              <a:rPr lang="en-US" altLang="zh-CN" sz="1900" baseline="30000" dirty="0"/>
              <a:t>[2</a:t>
            </a:r>
            <a:r>
              <a:rPr lang="en-US" altLang="zh-CN" sz="1900" baseline="30000" dirty="0" smtClean="0"/>
              <a:t>]</a:t>
            </a:r>
          </a:p>
          <a:p>
            <a:pPr lvl="1">
              <a:lnSpc>
                <a:spcPct val="150000"/>
              </a:lnSpc>
            </a:pPr>
            <a:r>
              <a:rPr lang="zh-CN" altLang="en-US" sz="1900" dirty="0"/>
              <a:t>作为云计算的基础设施，云数据中心包括计算资源、网络资源和存储</a:t>
            </a:r>
            <a:r>
              <a:rPr lang="zh-CN" altLang="en-US" sz="1900" dirty="0" smtClean="0"/>
              <a:t>资源三大资源</a:t>
            </a:r>
            <a:endParaRPr lang="en-US" altLang="zh-CN" sz="1900" dirty="0" smtClean="0"/>
          </a:p>
          <a:p>
            <a:pPr>
              <a:lnSpc>
                <a:spcPct val="150000"/>
              </a:lnSpc>
            </a:pPr>
            <a:r>
              <a:rPr lang="zh-CN" altLang="en-US" dirty="0" smtClean="0"/>
              <a:t>数据中心网络</a:t>
            </a:r>
            <a:r>
              <a:rPr lang="en-US" altLang="zh-CN" dirty="0" smtClean="0"/>
              <a:t>(</a:t>
            </a:r>
            <a:r>
              <a:rPr lang="en-US" altLang="zh-CN" dirty="0" smtClean="0">
                <a:latin typeface="Times New Roman" panose="02020603050405020304" pitchFamily="18" charset="0"/>
                <a:cs typeface="Times New Roman" panose="02020603050405020304" pitchFamily="18" charset="0"/>
              </a:rPr>
              <a:t>DCN</a:t>
            </a:r>
            <a:r>
              <a:rPr lang="en-US" altLang="zh-CN" dirty="0" smtClean="0"/>
              <a:t>)</a:t>
            </a:r>
            <a:r>
              <a:rPr lang="zh-CN" altLang="en-US" dirty="0"/>
              <a:t>是云计算基础设施的核心组成部分，也是云计算的瓶颈所在</a:t>
            </a:r>
            <a:r>
              <a:rPr lang="en-US" altLang="zh-CN" sz="2400" baseline="30000" dirty="0">
                <a:solidFill>
                  <a:schemeClr val="tx1"/>
                </a:solidFill>
              </a:rPr>
              <a:t>[1]</a:t>
            </a:r>
            <a:endParaRPr lang="en-US" altLang="zh-CN" baseline="30000" dirty="0">
              <a:solidFill>
                <a:schemeClr val="tx1"/>
              </a:solidFill>
            </a:endParaRPr>
          </a:p>
          <a:p>
            <a:pPr lvl="1">
              <a:lnSpc>
                <a:spcPct val="150000"/>
              </a:lnSpc>
            </a:pPr>
            <a:r>
              <a:rPr lang="zh-CN" altLang="en-US" sz="1900" dirty="0" smtClean="0"/>
              <a:t>当前的业务模型</a:t>
            </a:r>
            <a:r>
              <a:rPr lang="en-US" altLang="zh-CN" sz="1900" dirty="0" smtClean="0"/>
              <a:t>(</a:t>
            </a:r>
            <a:r>
              <a:rPr lang="zh-CN" altLang="en-US" sz="1900" dirty="0" smtClean="0"/>
              <a:t>如</a:t>
            </a:r>
            <a:r>
              <a:rPr lang="en-US" altLang="zh-CN" sz="1900" dirty="0" smtClean="0">
                <a:latin typeface="Times New Roman" panose="02020603050405020304" pitchFamily="18" charset="0"/>
                <a:cs typeface="Times New Roman" panose="02020603050405020304" pitchFamily="18" charset="0"/>
              </a:rPr>
              <a:t>MapReduce</a:t>
            </a:r>
            <a:r>
              <a:rPr lang="zh-CN" altLang="en-US" sz="1900" dirty="0" smtClean="0"/>
              <a:t>，分布式存储，网页搜索等</a:t>
            </a:r>
            <a:r>
              <a:rPr lang="en-US" altLang="zh-CN" sz="1900" dirty="0" smtClean="0"/>
              <a:t>)</a:t>
            </a:r>
            <a:r>
              <a:rPr lang="zh-CN" altLang="en-US" sz="1900" dirty="0" smtClean="0"/>
              <a:t>极大的依赖于节点间的通信</a:t>
            </a:r>
            <a:endParaRPr lang="en-US" altLang="zh-CN" sz="1900"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31</a:t>
            </a:fld>
            <a:endParaRPr lang="zh-CN" altLang="en-US" dirty="0"/>
          </a:p>
        </p:txBody>
      </p:sp>
      <p:sp>
        <p:nvSpPr>
          <p:cNvPr id="5" name="文本框 4"/>
          <p:cNvSpPr txBox="1"/>
          <p:nvPr/>
        </p:nvSpPr>
        <p:spPr>
          <a:xfrm>
            <a:off x="0" y="6207695"/>
            <a:ext cx="6516216" cy="461665"/>
          </a:xfrm>
          <a:prstGeom prst="rect">
            <a:avLst/>
          </a:prstGeom>
          <a:noFill/>
        </p:spPr>
        <p:txBody>
          <a:bodyPr wrap="square" rtlCol="0">
            <a:spAutoFit/>
          </a:bodyPr>
          <a:lstStyle/>
          <a:p>
            <a:r>
              <a:rPr lang="en-US" altLang="zh-CN" sz="800" dirty="0" smtClean="0">
                <a:latin typeface="Times New Roman" panose="02020603050405020304" pitchFamily="18" charset="0"/>
                <a:cs typeface="Times New Roman" panose="02020603050405020304" pitchFamily="18" charset="0"/>
              </a:rPr>
              <a:t>[</a:t>
            </a:r>
            <a:r>
              <a:rPr lang="en-US" altLang="zh-CN" sz="800" dirty="0">
                <a:latin typeface="Times New Roman" panose="02020603050405020304" pitchFamily="18" charset="0"/>
                <a:cs typeface="Times New Roman" panose="02020603050405020304" pitchFamily="18" charset="0"/>
              </a:rPr>
              <a:t>1] Al-Fares, Mohammad and </a:t>
            </a:r>
            <a:r>
              <a:rPr lang="en-US" altLang="zh-CN" sz="800" dirty="0" err="1">
                <a:latin typeface="Times New Roman" panose="02020603050405020304" pitchFamily="18" charset="0"/>
                <a:cs typeface="Times New Roman" panose="02020603050405020304" pitchFamily="18" charset="0"/>
              </a:rPr>
              <a:t>Loukissas</a:t>
            </a:r>
            <a:r>
              <a:rPr lang="en-US" altLang="zh-CN" sz="800" dirty="0">
                <a:latin typeface="Times New Roman" panose="02020603050405020304" pitchFamily="18" charset="0"/>
                <a:cs typeface="Times New Roman" panose="02020603050405020304" pitchFamily="18" charset="0"/>
              </a:rPr>
              <a:t>, Alexander and </a:t>
            </a:r>
            <a:r>
              <a:rPr lang="en-US" altLang="zh-CN" sz="800" dirty="0" err="1">
                <a:latin typeface="Times New Roman" panose="02020603050405020304" pitchFamily="18" charset="0"/>
                <a:cs typeface="Times New Roman" panose="02020603050405020304" pitchFamily="18" charset="0"/>
              </a:rPr>
              <a:t>Vahdat</a:t>
            </a:r>
            <a:r>
              <a:rPr lang="en-US" altLang="zh-CN" sz="800" dirty="0">
                <a:latin typeface="Times New Roman" panose="02020603050405020304" pitchFamily="18" charset="0"/>
                <a:cs typeface="Times New Roman" panose="02020603050405020304" pitchFamily="18" charset="0"/>
              </a:rPr>
              <a:t>, </a:t>
            </a:r>
            <a:r>
              <a:rPr lang="en-US" altLang="zh-CN" sz="800" dirty="0" smtClean="0">
                <a:latin typeface="Times New Roman" panose="02020603050405020304" pitchFamily="18" charset="0"/>
                <a:cs typeface="Times New Roman" panose="02020603050405020304" pitchFamily="18" charset="0"/>
              </a:rPr>
              <a:t>Amin</a:t>
            </a:r>
            <a:r>
              <a:rPr lang="en-US" altLang="zh-CN" sz="800" dirty="0">
                <a:latin typeface="Times New Roman" panose="02020603050405020304" pitchFamily="18" charset="0"/>
                <a:cs typeface="Times New Roman" panose="02020603050405020304" pitchFamily="18" charset="0"/>
              </a:rPr>
              <a:t>,</a:t>
            </a:r>
            <a:r>
              <a:rPr lang="en-US" altLang="zh-CN" sz="800" dirty="0" smtClean="0">
                <a:latin typeface="Times New Roman" panose="02020603050405020304" pitchFamily="18" charset="0"/>
                <a:cs typeface="Times New Roman" panose="02020603050405020304" pitchFamily="18" charset="0"/>
              </a:rPr>
              <a:t> A scalable commodity datacenter network architecture. SIGCOMM 2008.</a:t>
            </a:r>
          </a:p>
          <a:p>
            <a:r>
              <a:rPr lang="en-US" altLang="zh-CN" sz="800" dirty="0" smtClean="0"/>
              <a:t>[2] Global </a:t>
            </a:r>
            <a:r>
              <a:rPr lang="en-US" altLang="zh-CN" sz="800" dirty="0"/>
              <a:t>Cloud </a:t>
            </a:r>
            <a:r>
              <a:rPr lang="en-US" altLang="zh-CN" sz="800" dirty="0" smtClean="0"/>
              <a:t>Index 2014</a:t>
            </a:r>
          </a:p>
          <a:p>
            <a:r>
              <a:rPr lang="en-US" altLang="zh-CN" sz="800" dirty="0" smtClean="0">
                <a:latin typeface="Times New Roman" panose="02020603050405020304" pitchFamily="18" charset="0"/>
                <a:cs typeface="Times New Roman" panose="02020603050405020304" pitchFamily="18" charset="0"/>
              </a:rPr>
              <a:t>[3] </a:t>
            </a:r>
            <a:r>
              <a:rPr lang="zh-CN" altLang="en-US" sz="800" dirty="0" smtClean="0">
                <a:latin typeface="Times New Roman" panose="02020603050405020304" pitchFamily="18" charset="0"/>
                <a:cs typeface="Times New Roman" panose="02020603050405020304" pitchFamily="18" charset="0"/>
              </a:rPr>
              <a:t>李丹</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陈贵海</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任丰原</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蒋长林</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徐明伟</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数据中心网络研究进展与趋势</a:t>
            </a:r>
            <a:r>
              <a:rPr lang="en-US" altLang="zh-CN" sz="800" dirty="0" smtClean="0">
                <a:latin typeface="Times New Roman" panose="02020603050405020304" pitchFamily="18" charset="0"/>
                <a:cs typeface="Times New Roman" panose="02020603050405020304" pitchFamily="18" charset="0"/>
              </a:rPr>
              <a:t>, </a:t>
            </a:r>
            <a:r>
              <a:rPr lang="zh-CN" altLang="en-US" sz="800" dirty="0" smtClean="0">
                <a:latin typeface="Times New Roman" panose="02020603050405020304" pitchFamily="18" charset="0"/>
                <a:cs typeface="Times New Roman" panose="02020603050405020304" pitchFamily="18" charset="0"/>
              </a:rPr>
              <a:t>计算机学报</a:t>
            </a:r>
            <a:r>
              <a:rPr lang="en-US" altLang="zh-CN" sz="800" dirty="0" smtClean="0">
                <a:latin typeface="Times New Roman" panose="02020603050405020304" pitchFamily="18" charset="0"/>
                <a:cs typeface="Times New Roman" panose="02020603050405020304" pitchFamily="18" charset="0"/>
              </a:rPr>
              <a:t>, Vol. 37, No. 2, Feb. 2014</a:t>
            </a:r>
            <a:endParaRPr lang="zh-CN" alt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0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DCN</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数据中心网络，</a:t>
            </a:r>
            <a:r>
              <a:rPr lang="en-US" altLang="zh-CN" dirty="0" smtClean="0"/>
              <a:t>Datacenter Network</a:t>
            </a:r>
            <a:r>
              <a:rPr lang="zh-CN" altLang="en-US" dirty="0" smtClean="0"/>
              <a:t>（</a:t>
            </a:r>
            <a:r>
              <a:rPr lang="en-US" altLang="zh-CN" dirty="0" smtClean="0"/>
              <a:t>DCN</a:t>
            </a:r>
            <a:r>
              <a:rPr lang="zh-CN" altLang="en-US" dirty="0" smtClean="0"/>
              <a:t>）</a:t>
            </a:r>
            <a:endParaRPr lang="en-US" altLang="zh-CN" dirty="0" smtClean="0"/>
          </a:p>
          <a:p>
            <a:pPr lvl="1"/>
            <a:r>
              <a:rPr lang="en-US" altLang="zh-CN" dirty="0" smtClean="0"/>
              <a:t>Enterprise DC, Internet DC, Cloud DC</a:t>
            </a:r>
          </a:p>
          <a:p>
            <a:pPr lvl="1"/>
            <a:r>
              <a:rPr lang="en-US" altLang="zh-CN" dirty="0" smtClean="0"/>
              <a:t>10K~100K PCs, L2 &amp; L3 connection, 1/10Gbps NIC</a:t>
            </a:r>
          </a:p>
          <a:p>
            <a:pPr lvl="1"/>
            <a:r>
              <a:rPr lang="en-US" altLang="zh-CN" dirty="0" smtClean="0"/>
              <a:t>Commercial L2</a:t>
            </a:r>
            <a:r>
              <a:rPr lang="en-US" altLang="zh-CN" dirty="0"/>
              <a:t>/</a:t>
            </a:r>
            <a:r>
              <a:rPr lang="en-US" altLang="zh-CN" dirty="0" smtClean="0"/>
              <a:t>L3 switch, 40</a:t>
            </a:r>
            <a:r>
              <a:rPr lang="zh-CN" altLang="en-US" dirty="0" smtClean="0"/>
              <a:t>*</a:t>
            </a:r>
            <a:r>
              <a:rPr lang="en-US" altLang="zh-CN" dirty="0" smtClean="0"/>
              <a:t>1G/8</a:t>
            </a:r>
            <a:r>
              <a:rPr lang="zh-CN" altLang="en-US" dirty="0" smtClean="0"/>
              <a:t>*</a:t>
            </a:r>
            <a:r>
              <a:rPr lang="en-US" altLang="zh-CN" dirty="0" smtClean="0"/>
              <a:t>10G</a:t>
            </a:r>
          </a:p>
          <a:p>
            <a:pPr lvl="1"/>
            <a:r>
              <a:rPr lang="en-US" altLang="zh-CN" dirty="0" smtClean="0"/>
              <a:t>Topology</a:t>
            </a:r>
            <a:r>
              <a:rPr lang="zh-CN" altLang="en-US" dirty="0" smtClean="0"/>
              <a:t>：</a:t>
            </a:r>
            <a:r>
              <a:rPr lang="en-US" altLang="zh-CN" dirty="0" err="1" smtClean="0"/>
              <a:t>Spline_leaf</a:t>
            </a:r>
            <a:r>
              <a:rPr lang="en-US" altLang="zh-CN" dirty="0" smtClean="0"/>
              <a:t>, Fat-tree,VL2,Bcube</a:t>
            </a:r>
          </a:p>
          <a:p>
            <a:pPr lvl="1"/>
            <a:r>
              <a:rPr lang="en-US" altLang="zh-CN" dirty="0" smtClean="0"/>
              <a:t>Application: web search, big data(</a:t>
            </a:r>
            <a:r>
              <a:rPr lang="en-US" altLang="zh-CN" dirty="0" err="1" smtClean="0"/>
              <a:t>MapReduce</a:t>
            </a:r>
            <a:r>
              <a:rPr lang="en-US" altLang="zh-CN" dirty="0" smtClean="0"/>
              <a:t>), Recommendation system, social network, ad</a:t>
            </a:r>
          </a:p>
          <a:p>
            <a:pPr lvl="1"/>
            <a:r>
              <a:rPr lang="en-US" altLang="zh-CN" dirty="0" smtClean="0"/>
              <a:t>Multiple equal cost paths between inter-racks</a:t>
            </a:r>
          </a:p>
          <a:p>
            <a:pPr lvl="1"/>
            <a:r>
              <a:rPr lang="en-US" altLang="zh-CN" dirty="0" smtClean="0"/>
              <a:t>ECMP</a:t>
            </a:r>
          </a:p>
        </p:txBody>
      </p:sp>
    </p:spTree>
    <p:extLst>
      <p:ext uri="{BB962C8B-B14F-4D97-AF65-F5344CB8AC3E}">
        <p14:creationId xmlns:p14="http://schemas.microsoft.com/office/powerpoint/2010/main" val="26405743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a:t>
            </a:r>
            <a:r>
              <a:rPr lang="zh-CN" altLang="en-US" dirty="0" smtClean="0"/>
              <a:t>背景</a:t>
            </a:r>
            <a:r>
              <a:rPr lang="en-US" altLang="zh-CN" dirty="0" smtClean="0"/>
              <a:t>—DCN</a:t>
            </a:r>
            <a:r>
              <a:rPr lang="zh-CN" altLang="en-US" dirty="0" smtClean="0"/>
              <a:t>拓扑</a:t>
            </a:r>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24744"/>
            <a:ext cx="629555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D:\Blog\public\img\spine_lea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812" y="3789040"/>
            <a:ext cx="6079532" cy="257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94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研究背景</a:t>
            </a:r>
            <a:r>
              <a:rPr lang="en-US" altLang="zh-CN" dirty="0" smtClean="0"/>
              <a:t>—DCN Traffic</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smtClean="0"/>
              <a:t>99.9% </a:t>
            </a:r>
            <a:r>
              <a:rPr lang="en-US" altLang="zh-CN" dirty="0"/>
              <a:t>TCP </a:t>
            </a:r>
            <a:r>
              <a:rPr lang="en-US" altLang="zh-CN" dirty="0" smtClean="0"/>
              <a:t>connection</a:t>
            </a:r>
          </a:p>
          <a:p>
            <a:r>
              <a:rPr lang="en-US" altLang="zh-CN" dirty="0" smtClean="0"/>
              <a:t>combination </a:t>
            </a:r>
            <a:r>
              <a:rPr lang="en-US" altLang="zh-CN" dirty="0"/>
              <a:t>of elephant flow and </a:t>
            </a:r>
            <a:r>
              <a:rPr lang="en-US" altLang="zh-CN" dirty="0" smtClean="0"/>
              <a:t>short flow, most of it is short flow</a:t>
            </a:r>
          </a:p>
          <a:p>
            <a:r>
              <a:rPr lang="en-US" altLang="zh-CN" dirty="0" smtClean="0"/>
              <a:t>Short flow(lasting several RTTs), elephant flow consume most of the bandwidth</a:t>
            </a:r>
          </a:p>
          <a:p>
            <a:r>
              <a:rPr lang="en-US" altLang="zh-CN" dirty="0" smtClean="0"/>
              <a:t>Incast-&gt;packet loss-&gt;RTO-&gt;miss deadline</a:t>
            </a:r>
            <a:endParaRPr lang="en-US" altLang="zh-CN" dirty="0"/>
          </a:p>
          <a:p>
            <a:r>
              <a:rPr lang="en-US" altLang="zh-CN" dirty="0" smtClean="0"/>
              <a:t>Bandwidth is sufficient even in most serious situation, but not fully utilized</a:t>
            </a:r>
          </a:p>
          <a:p>
            <a:r>
              <a:rPr lang="en-US" altLang="zh-CN" dirty="0" smtClean="0"/>
              <a:t>Hot-spot usually happens in the core layer switch</a:t>
            </a:r>
            <a:endParaRPr lang="en-US" altLang="zh-CN" dirty="0"/>
          </a:p>
          <a:p>
            <a:endParaRPr lang="zh-CN" altLang="en-US" dirty="0"/>
          </a:p>
        </p:txBody>
      </p:sp>
      <p:sp>
        <p:nvSpPr>
          <p:cNvPr id="4" name="TextBox 3"/>
          <p:cNvSpPr txBox="1"/>
          <p:nvPr/>
        </p:nvSpPr>
        <p:spPr>
          <a:xfrm>
            <a:off x="179512" y="6309320"/>
            <a:ext cx="3672408" cy="369332"/>
          </a:xfrm>
          <a:prstGeom prst="rect">
            <a:avLst/>
          </a:prstGeom>
          <a:noFill/>
        </p:spPr>
        <p:txBody>
          <a:bodyPr wrap="square" rtlCol="0">
            <a:spAutoFit/>
          </a:bodyPr>
          <a:lstStyle/>
          <a:p>
            <a:r>
              <a:rPr lang="en-US" altLang="zh-CN" dirty="0" smtClean="0"/>
              <a:t>[IMC 2011]</a:t>
            </a:r>
            <a:endParaRPr lang="zh-CN" altLang="en-US" dirty="0"/>
          </a:p>
        </p:txBody>
      </p:sp>
    </p:spTree>
    <p:extLst>
      <p:ext uri="{BB962C8B-B14F-4D97-AF65-F5344CB8AC3E}">
        <p14:creationId xmlns:p14="http://schemas.microsoft.com/office/powerpoint/2010/main" val="255110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a:t>
            </a:r>
            <a:r>
              <a:rPr lang="zh-CN" altLang="en-US" dirty="0" smtClean="0"/>
              <a:t>背景</a:t>
            </a:r>
            <a:endParaRPr lang="zh-CN" altLang="en-US" dirty="0"/>
          </a:p>
        </p:txBody>
      </p:sp>
      <p:sp>
        <p:nvSpPr>
          <p:cNvPr id="3" name="内容占位符 2"/>
          <p:cNvSpPr>
            <a:spLocks noGrp="1"/>
          </p:cNvSpPr>
          <p:nvPr>
            <p:ph idx="1"/>
          </p:nvPr>
        </p:nvSpPr>
        <p:spPr>
          <a:xfrm>
            <a:off x="457200" y="1279301"/>
            <a:ext cx="8229600" cy="5030019"/>
          </a:xfrm>
        </p:spPr>
        <p:txBody>
          <a:bodyPr>
            <a:normAutofit/>
          </a:bodyPr>
          <a:lstStyle/>
          <a:p>
            <a:r>
              <a:rPr lang="zh-CN" altLang="en-US" dirty="0"/>
              <a:t>提供</a:t>
            </a:r>
            <a:r>
              <a:rPr lang="en-US" altLang="zh-CN" dirty="0" err="1"/>
              <a:t>QoS</a:t>
            </a:r>
            <a:r>
              <a:rPr lang="zh-CN" altLang="en-US" dirty="0"/>
              <a:t>保障</a:t>
            </a:r>
            <a:r>
              <a:rPr lang="zh-CN" altLang="en-US" dirty="0" smtClean="0"/>
              <a:t>是优化</a:t>
            </a:r>
            <a:r>
              <a:rPr lang="en-US" altLang="zh-CN" dirty="0" smtClean="0"/>
              <a:t>DCN</a:t>
            </a:r>
            <a:r>
              <a:rPr lang="zh-CN" altLang="en-US" dirty="0" smtClean="0"/>
              <a:t>的重要途径之一</a:t>
            </a:r>
            <a:endParaRPr lang="zh-CN" altLang="en-US" dirty="0"/>
          </a:p>
          <a:p>
            <a:pPr lvl="1"/>
            <a:r>
              <a:rPr lang="zh-CN" altLang="en-US" dirty="0"/>
              <a:t>私</a:t>
            </a:r>
            <a:r>
              <a:rPr lang="zh-CN" altLang="en-US" dirty="0" smtClean="0"/>
              <a:t>有云</a:t>
            </a:r>
            <a:r>
              <a:rPr lang="en-US" altLang="zh-CN" dirty="0" smtClean="0"/>
              <a:t>DCN</a:t>
            </a:r>
            <a:r>
              <a:rPr lang="zh-CN" altLang="en-US" dirty="0" smtClean="0"/>
              <a:t>的</a:t>
            </a:r>
            <a:r>
              <a:rPr lang="en-US" altLang="zh-CN" dirty="0" err="1" smtClean="0"/>
              <a:t>QoS</a:t>
            </a:r>
            <a:r>
              <a:rPr lang="zh-CN" altLang="en-US" dirty="0" smtClean="0"/>
              <a:t>保障</a:t>
            </a:r>
            <a:endParaRPr lang="en-US" altLang="zh-CN" dirty="0" smtClean="0"/>
          </a:p>
          <a:p>
            <a:pPr lvl="2"/>
            <a:r>
              <a:rPr lang="zh-CN" altLang="en-US" dirty="0" smtClean="0"/>
              <a:t>保障的对象是</a:t>
            </a:r>
            <a:r>
              <a:rPr lang="zh-CN" altLang="en-US" b="1" dirty="0" smtClean="0"/>
              <a:t>流</a:t>
            </a:r>
            <a:r>
              <a:rPr lang="zh-CN" altLang="en-US" dirty="0" smtClean="0"/>
              <a:t>，包括大流和小流</a:t>
            </a:r>
            <a:r>
              <a:rPr lang="en-US" altLang="zh-CN" baseline="30000" dirty="0" smtClean="0"/>
              <a:t>[4]</a:t>
            </a:r>
            <a:endParaRPr lang="en-US" altLang="zh-CN" dirty="0" smtClean="0"/>
          </a:p>
          <a:p>
            <a:pPr lvl="2"/>
            <a:r>
              <a:rPr lang="zh-CN" altLang="en-US" dirty="0" smtClean="0">
                <a:solidFill>
                  <a:prstClr val="black"/>
                </a:solidFill>
              </a:rPr>
              <a:t>小</a:t>
            </a:r>
            <a:r>
              <a:rPr lang="zh-CN" altLang="en-US" dirty="0">
                <a:solidFill>
                  <a:prstClr val="black"/>
                </a:solidFill>
              </a:rPr>
              <a:t>流要求延时</a:t>
            </a:r>
            <a:r>
              <a:rPr lang="zh-CN" altLang="en-US" dirty="0" smtClean="0">
                <a:solidFill>
                  <a:prstClr val="black"/>
                </a:solidFill>
              </a:rPr>
              <a:t>小 </a:t>
            </a:r>
            <a:r>
              <a:rPr lang="en-US" altLang="zh-CN" dirty="0">
                <a:solidFill>
                  <a:prstClr val="black"/>
                </a:solidFill>
              </a:rPr>
              <a:t>vs </a:t>
            </a:r>
            <a:r>
              <a:rPr lang="zh-CN" altLang="en-US" dirty="0">
                <a:solidFill>
                  <a:prstClr val="black"/>
                </a:solidFill>
              </a:rPr>
              <a:t>大流要求吞吐量大</a:t>
            </a:r>
            <a:r>
              <a:rPr lang="en-US" altLang="zh-CN" baseline="30000" dirty="0">
                <a:solidFill>
                  <a:prstClr val="black"/>
                </a:solidFill>
              </a:rPr>
              <a:t>[5</a:t>
            </a:r>
            <a:r>
              <a:rPr lang="en-US" altLang="zh-CN" baseline="30000" dirty="0" smtClean="0">
                <a:solidFill>
                  <a:prstClr val="black"/>
                </a:solidFill>
              </a:rPr>
              <a:t>]</a:t>
            </a:r>
          </a:p>
          <a:p>
            <a:pPr lvl="2"/>
            <a:r>
              <a:rPr lang="zh-CN" altLang="en-US" dirty="0" smtClean="0"/>
              <a:t>焦点问题之一：</a:t>
            </a:r>
            <a:r>
              <a:rPr lang="zh-CN" altLang="en-US" dirty="0">
                <a:solidFill>
                  <a:prstClr val="black"/>
                </a:solidFill>
              </a:rPr>
              <a:t>保证延时敏感的小流在规定时间内</a:t>
            </a:r>
            <a:r>
              <a:rPr lang="zh-CN" altLang="en-US" dirty="0" smtClean="0">
                <a:solidFill>
                  <a:prstClr val="black"/>
                </a:solidFill>
              </a:rPr>
              <a:t>完成，同时提高大流的吞吐量，提供网络利用率</a:t>
            </a:r>
            <a:r>
              <a:rPr lang="en-US" altLang="zh-CN" dirty="0" smtClean="0">
                <a:solidFill>
                  <a:prstClr val="black"/>
                </a:solidFill>
              </a:rPr>
              <a:t>—</a:t>
            </a:r>
            <a:r>
              <a:rPr lang="zh-CN" altLang="en-US" dirty="0" smtClean="0">
                <a:solidFill>
                  <a:prstClr val="black"/>
                </a:solidFill>
              </a:rPr>
              <a:t>即</a:t>
            </a:r>
            <a:r>
              <a:rPr lang="zh-CN" altLang="en-US" b="1" dirty="0" smtClean="0">
                <a:solidFill>
                  <a:prstClr val="black"/>
                </a:solidFill>
              </a:rPr>
              <a:t>同时保障低延时和高吞吐量</a:t>
            </a:r>
            <a:endParaRPr lang="en-US" altLang="zh-CN" b="1" dirty="0">
              <a:solidFill>
                <a:srgbClr val="FF0000"/>
              </a:solidFill>
            </a:endParaRPr>
          </a:p>
          <a:p>
            <a:pPr lvl="2"/>
            <a:endParaRPr lang="en-US" altLang="zh-CN" dirty="0" smtClean="0"/>
          </a:p>
          <a:p>
            <a:pPr lvl="1"/>
            <a:r>
              <a:rPr lang="zh-CN" altLang="en-US" dirty="0" smtClean="0"/>
              <a:t>公有云</a:t>
            </a:r>
            <a:r>
              <a:rPr lang="en-US" altLang="zh-CN" dirty="0" smtClean="0"/>
              <a:t>DCN</a:t>
            </a:r>
            <a:r>
              <a:rPr lang="zh-CN" altLang="en-US" dirty="0" smtClean="0"/>
              <a:t>的</a:t>
            </a:r>
            <a:r>
              <a:rPr lang="en-US" altLang="zh-CN" dirty="0" err="1" smtClean="0"/>
              <a:t>QoS</a:t>
            </a:r>
            <a:r>
              <a:rPr lang="zh-CN" altLang="en-US" dirty="0" smtClean="0"/>
              <a:t>保障</a:t>
            </a:r>
            <a:endParaRPr lang="en-US" altLang="zh-CN" dirty="0" smtClean="0"/>
          </a:p>
          <a:p>
            <a:pPr lvl="2"/>
            <a:r>
              <a:rPr lang="zh-CN" altLang="en-US" dirty="0" smtClean="0"/>
              <a:t>保障的对象是</a:t>
            </a:r>
            <a:r>
              <a:rPr lang="zh-CN" altLang="en-US" b="1" dirty="0" smtClean="0"/>
              <a:t>租户</a:t>
            </a:r>
            <a:endParaRPr lang="en-US" altLang="zh-CN" b="1" dirty="0" smtClean="0"/>
          </a:p>
          <a:p>
            <a:pPr lvl="2"/>
            <a:r>
              <a:rPr lang="zh-CN" altLang="en-US" dirty="0" smtClean="0"/>
              <a:t>租户的</a:t>
            </a:r>
            <a:r>
              <a:rPr lang="en-US" altLang="zh-CN" dirty="0" err="1" smtClean="0"/>
              <a:t>QoS</a:t>
            </a:r>
            <a:r>
              <a:rPr lang="zh-CN" altLang="en-US" dirty="0" smtClean="0"/>
              <a:t>要求各不相同且经常变化</a:t>
            </a:r>
            <a:endParaRPr lang="en-US" altLang="zh-CN" dirty="0" smtClean="0"/>
          </a:p>
          <a:p>
            <a:pPr lvl="2"/>
            <a:r>
              <a:rPr lang="zh-CN" altLang="en-US" dirty="0" smtClean="0"/>
              <a:t>焦点问题之一：通过</a:t>
            </a:r>
            <a:r>
              <a:rPr lang="zh-CN" altLang="en-US" b="1" dirty="0" smtClean="0"/>
              <a:t>带宽</a:t>
            </a:r>
            <a:r>
              <a:rPr lang="zh-CN" altLang="en-US" b="1" dirty="0" smtClean="0">
                <a:solidFill>
                  <a:prstClr val="black"/>
                </a:solidFill>
              </a:rPr>
              <a:t>保障</a:t>
            </a:r>
            <a:r>
              <a:rPr lang="zh-CN" altLang="en-US" dirty="0" smtClean="0">
                <a:solidFill>
                  <a:prstClr val="black"/>
                </a:solidFill>
              </a:rPr>
              <a:t>的方法</a:t>
            </a:r>
            <a:r>
              <a:rPr lang="zh-CN" altLang="en-US" b="1" dirty="0" smtClean="0">
                <a:solidFill>
                  <a:prstClr val="black"/>
                </a:solidFill>
              </a:rPr>
              <a:t>，</a:t>
            </a:r>
            <a:r>
              <a:rPr lang="zh-CN" altLang="en-US" dirty="0" smtClean="0">
                <a:solidFill>
                  <a:prstClr val="black"/>
                </a:solidFill>
              </a:rPr>
              <a:t>为租户提供</a:t>
            </a:r>
            <a:r>
              <a:rPr lang="en-US" altLang="zh-CN" dirty="0" err="1" smtClean="0">
                <a:solidFill>
                  <a:prstClr val="black"/>
                </a:solidFill>
              </a:rPr>
              <a:t>QoS</a:t>
            </a:r>
            <a:r>
              <a:rPr lang="zh-CN" altLang="en-US" dirty="0" smtClean="0">
                <a:solidFill>
                  <a:prstClr val="black"/>
                </a:solidFill>
              </a:rPr>
              <a:t>保障</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35</a:t>
            </a:fld>
            <a:endParaRPr lang="zh-CN" altLang="en-US" dirty="0"/>
          </a:p>
        </p:txBody>
      </p:sp>
    </p:spTree>
    <p:extLst>
      <p:ext uri="{BB962C8B-B14F-4D97-AF65-F5344CB8AC3E}">
        <p14:creationId xmlns:p14="http://schemas.microsoft.com/office/powerpoint/2010/main" val="41143389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58614"/>
            <a:ext cx="8748464" cy="850106"/>
          </a:xfrm>
        </p:spPr>
        <p:txBody>
          <a:bodyPr>
            <a:noAutofit/>
          </a:bodyPr>
          <a:lstStyle/>
          <a:p>
            <a:r>
              <a:rPr lang="zh-CN" altLang="en-US" sz="2400" dirty="0" smtClean="0"/>
              <a:t>同时满足低</a:t>
            </a:r>
            <a:r>
              <a:rPr lang="zh-CN" altLang="en-US" sz="2400" dirty="0"/>
              <a:t>延时高吞吐量的方法</a:t>
            </a:r>
            <a:r>
              <a:rPr lang="zh-CN" altLang="en-US" sz="2400" dirty="0" smtClean="0"/>
              <a:t>研究</a:t>
            </a:r>
            <a:r>
              <a:rPr lang="en-US" altLang="zh-CN" sz="1600" dirty="0" smtClean="0"/>
              <a:t>(1/5)</a:t>
            </a:r>
            <a:endParaRPr lang="zh-CN" altLang="en-US" sz="1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23528" y="1451364"/>
            <a:ext cx="8568952" cy="4569924"/>
          </a:xfrm>
        </p:spPr>
        <p:txBody>
          <a:bodyPr>
            <a:normAutofit/>
          </a:bodyPr>
          <a:lstStyle/>
          <a:p>
            <a:r>
              <a:rPr lang="zh-CN" altLang="en-US" dirty="0" smtClean="0"/>
              <a:t>研究问题</a:t>
            </a:r>
            <a:endParaRPr lang="en-US" altLang="zh-CN" dirty="0" smtClean="0"/>
          </a:p>
          <a:p>
            <a:pPr lvl="1"/>
            <a:r>
              <a:rPr lang="en-US" altLang="zh-CN" sz="2400" dirty="0" smtClean="0"/>
              <a:t>DCN</a:t>
            </a:r>
            <a:r>
              <a:rPr lang="zh-CN" altLang="en-US" sz="2400" dirty="0" smtClean="0"/>
              <a:t>中大流</a:t>
            </a:r>
            <a:r>
              <a:rPr lang="en-US" altLang="zh-CN" sz="2400" dirty="0" smtClean="0"/>
              <a:t>(</a:t>
            </a:r>
            <a:r>
              <a:rPr lang="zh-CN" altLang="en-US" sz="2400" dirty="0" smtClean="0"/>
              <a:t>高吞吐量</a:t>
            </a:r>
            <a:r>
              <a:rPr lang="en-US" altLang="zh-CN" sz="2400" dirty="0" smtClean="0"/>
              <a:t>)</a:t>
            </a:r>
            <a:r>
              <a:rPr lang="zh-CN" altLang="en-US" sz="2400" dirty="0" smtClean="0"/>
              <a:t> 和小流（延时敏感）并存，如何同时满足大流的高吞吐量和小流的低延时的</a:t>
            </a:r>
            <a:r>
              <a:rPr lang="en-US" altLang="zh-CN" sz="2400" dirty="0" err="1" smtClean="0"/>
              <a:t>QoS</a:t>
            </a:r>
            <a:r>
              <a:rPr lang="zh-CN" altLang="en-US" sz="2400" dirty="0" smtClean="0"/>
              <a:t>要求</a:t>
            </a:r>
            <a:endParaRPr lang="en-US" altLang="zh-CN" sz="2400"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36</a:t>
            </a:fld>
            <a:endParaRPr lang="zh-CN" alt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027" y="3212976"/>
            <a:ext cx="3629497" cy="2694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68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研究现状</a:t>
            </a:r>
            <a:r>
              <a:rPr lang="en-US" altLang="zh-CN" sz="3600" dirty="0" smtClean="0"/>
              <a:t>—</a:t>
            </a:r>
            <a:r>
              <a:rPr lang="zh-CN" altLang="en-US" sz="2700" dirty="0" smtClean="0">
                <a:solidFill>
                  <a:prstClr val="black"/>
                </a:solidFill>
              </a:rPr>
              <a:t>同时</a:t>
            </a:r>
            <a:r>
              <a:rPr lang="zh-CN" altLang="en-US" sz="2700" dirty="0">
                <a:solidFill>
                  <a:prstClr val="black"/>
                </a:solidFill>
              </a:rPr>
              <a:t>满足</a:t>
            </a:r>
            <a:r>
              <a:rPr lang="zh-CN" altLang="en-US" sz="2700" dirty="0" smtClean="0">
                <a:solidFill>
                  <a:prstClr val="black"/>
                </a:solidFill>
              </a:rPr>
              <a:t>低</a:t>
            </a:r>
            <a:r>
              <a:rPr lang="zh-CN" altLang="en-US" sz="2700" dirty="0">
                <a:solidFill>
                  <a:prstClr val="black"/>
                </a:solidFill>
              </a:rPr>
              <a:t>延时和高吞吐量</a:t>
            </a:r>
            <a:r>
              <a:rPr lang="zh-CN" altLang="en-US" sz="2700" dirty="0" smtClean="0"/>
              <a:t>的</a:t>
            </a:r>
            <a:r>
              <a:rPr lang="en-US" altLang="zh-CN" sz="2700" dirty="0" err="1" smtClean="0"/>
              <a:t>QoS</a:t>
            </a:r>
            <a:r>
              <a:rPr lang="zh-CN" altLang="en-US" sz="2700" dirty="0" smtClean="0"/>
              <a:t>保障</a:t>
            </a:r>
            <a:r>
              <a:rPr lang="en-US" altLang="zh-CN" sz="1800" dirty="0" smtClean="0"/>
              <a:t>(1/3)</a:t>
            </a:r>
            <a:endParaRPr lang="zh-CN" altLang="en-US" sz="3600" dirty="0"/>
          </a:p>
        </p:txBody>
      </p:sp>
      <p:sp>
        <p:nvSpPr>
          <p:cNvPr id="3" name="内容占位符 2"/>
          <p:cNvSpPr>
            <a:spLocks noGrp="1"/>
          </p:cNvSpPr>
          <p:nvPr>
            <p:ph idx="1"/>
          </p:nvPr>
        </p:nvSpPr>
        <p:spPr>
          <a:xfrm>
            <a:off x="457200" y="1351309"/>
            <a:ext cx="8229600" cy="4525963"/>
          </a:xfrm>
        </p:spPr>
        <p:txBody>
          <a:bodyPr>
            <a:normAutofit/>
          </a:bodyPr>
          <a:lstStyle/>
          <a:p>
            <a:r>
              <a:rPr lang="zh-CN" altLang="en-US" dirty="0" smtClean="0"/>
              <a:t>基于负载均衡的方法</a:t>
            </a:r>
            <a:endParaRPr lang="en-US" altLang="zh-CN" dirty="0" smtClean="0"/>
          </a:p>
          <a:p>
            <a:pPr lvl="1"/>
            <a:r>
              <a:rPr lang="zh-CN" altLang="en-US" sz="2000" dirty="0">
                <a:solidFill>
                  <a:srgbClr val="FF0000"/>
                </a:solidFill>
                <a:latin typeface="Times New Roman" panose="02020603050405020304" pitchFamily="18" charset="0"/>
                <a:cs typeface="Times New Roman" panose="02020603050405020304" pitchFamily="18" charset="0"/>
              </a:rPr>
              <a:t>文献</a:t>
            </a:r>
            <a:r>
              <a:rPr lang="zh-CN" altLang="en-US" sz="2000" dirty="0">
                <a:latin typeface="Times New Roman" panose="02020603050405020304" pitchFamily="18" charset="0"/>
                <a:cs typeface="Times New Roman" panose="02020603050405020304" pitchFamily="18" charset="0"/>
              </a:rPr>
              <a:t>：</a:t>
            </a:r>
            <a:r>
              <a:rPr lang="en-US" altLang="zh-CN" sz="1600" dirty="0" smtClean="0">
                <a:latin typeface="Comic Sans MS" panose="030F0702030302020204" pitchFamily="66" charset="0"/>
                <a:cs typeface="Times New Roman" panose="02020603050405020304" pitchFamily="18" charset="0"/>
              </a:rPr>
              <a:t>[IEEE </a:t>
            </a:r>
            <a:r>
              <a:rPr lang="en-US" altLang="zh-CN" sz="1600" dirty="0">
                <a:latin typeface="Comic Sans MS" panose="030F0702030302020204" pitchFamily="66" charset="0"/>
                <a:cs typeface="Times New Roman" panose="02020603050405020304" pitchFamily="18" charset="0"/>
              </a:rPr>
              <a:t>standard </a:t>
            </a:r>
            <a:r>
              <a:rPr lang="en-US" altLang="zh-CN" sz="1600" dirty="0" smtClean="0">
                <a:latin typeface="Comic Sans MS" panose="030F0702030302020204" pitchFamily="66" charset="0"/>
                <a:cs typeface="Times New Roman" panose="02020603050405020304" pitchFamily="18" charset="0"/>
              </a:rPr>
              <a:t>802.1Qbp, NSDI’10, CONEXT’12</a:t>
            </a:r>
            <a:r>
              <a:rPr lang="en-US" altLang="zh-CN" sz="1600" dirty="0">
                <a:latin typeface="Comic Sans MS" panose="030F0702030302020204" pitchFamily="66" charset="0"/>
                <a:cs typeface="Times New Roman" panose="02020603050405020304" pitchFamily="18" charset="0"/>
              </a:rPr>
              <a:t>]</a:t>
            </a:r>
          </a:p>
          <a:p>
            <a:pPr lvl="1"/>
            <a:r>
              <a:rPr lang="zh-CN" altLang="en-US" sz="2000" dirty="0">
                <a:solidFill>
                  <a:srgbClr val="FF0000"/>
                </a:solidFill>
                <a:latin typeface="Times New Roman" panose="02020603050405020304" pitchFamily="18" charset="0"/>
                <a:cs typeface="Times New Roman" panose="02020603050405020304" pitchFamily="18" charset="0"/>
              </a:rPr>
              <a:t>特征</a:t>
            </a:r>
            <a:r>
              <a:rPr lang="zh-CN" altLang="en-US" sz="20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这类方法主旨是对网络流量进行负载均衡，使网络链路的利用率达到均衡，从而避免网络出现拥堵，从而在总体上降低网络的平均延时，并有效提高了网络的利用率</a:t>
            </a:r>
            <a:endParaRPr lang="en-US" altLang="zh-CN" sz="1800" dirty="0">
              <a:latin typeface="Times New Roman" panose="02020603050405020304" pitchFamily="18" charset="0"/>
              <a:cs typeface="Times New Roman" panose="02020603050405020304" pitchFamily="18" charset="0"/>
            </a:endParaRPr>
          </a:p>
          <a:p>
            <a:pPr lvl="1"/>
            <a:r>
              <a:rPr lang="zh-CN" altLang="en-US" sz="2000" dirty="0">
                <a:solidFill>
                  <a:srgbClr val="FF0000"/>
                </a:solidFill>
                <a:latin typeface="Times New Roman" panose="02020603050405020304" pitchFamily="18" charset="0"/>
                <a:cs typeface="Times New Roman" panose="02020603050405020304" pitchFamily="18" charset="0"/>
              </a:rPr>
              <a:t>缺点</a:t>
            </a:r>
            <a:r>
              <a:rPr lang="zh-CN" altLang="en-US" sz="2000" dirty="0" smtClean="0">
                <a:latin typeface="Times New Roman" panose="02020603050405020304" pitchFamily="18" charset="0"/>
                <a:cs typeface="Times New Roman" panose="02020603050405020304" pitchFamily="18" charset="0"/>
              </a:rPr>
              <a:t>：无法保障延时敏感的流在规定时间内完成</a:t>
            </a:r>
            <a:endParaRPr lang="en-US" altLang="zh-CN" dirty="0" smtClean="0"/>
          </a:p>
          <a:p>
            <a:r>
              <a:rPr lang="zh-CN" altLang="en-US" dirty="0" smtClean="0"/>
              <a:t>基于拥塞控制和流控的方法</a:t>
            </a:r>
            <a:endParaRPr lang="en-US" altLang="zh-CN" sz="2000" dirty="0">
              <a:latin typeface="Times New Roman" panose="02020603050405020304" pitchFamily="18" charset="0"/>
              <a:cs typeface="Times New Roman" panose="02020603050405020304" pitchFamily="18" charset="0"/>
            </a:endParaRPr>
          </a:p>
          <a:p>
            <a:pPr lvl="1"/>
            <a:r>
              <a:rPr lang="zh-CN" altLang="en-US" sz="2000" dirty="0" smtClean="0">
                <a:solidFill>
                  <a:srgbClr val="FF0000"/>
                </a:solidFill>
                <a:latin typeface="Times New Roman" panose="02020603050405020304" pitchFamily="18" charset="0"/>
                <a:cs typeface="Times New Roman" panose="02020603050405020304" pitchFamily="18" charset="0"/>
              </a:rPr>
              <a:t>文献：</a:t>
            </a:r>
            <a:r>
              <a:rPr lang="en-US" altLang="zh-CN" sz="1600" dirty="0">
                <a:latin typeface="Comic Sans MS" panose="030F0702030302020204" pitchFamily="66" charset="0"/>
                <a:cs typeface="Times New Roman" panose="02020603050405020304" pitchFamily="18" charset="0"/>
              </a:rPr>
              <a:t>[</a:t>
            </a:r>
            <a:r>
              <a:rPr lang="en-US" altLang="zh-CN" sz="1600" dirty="0" smtClean="0">
                <a:latin typeface="Comic Sans MS" panose="030F0702030302020204" pitchFamily="66" charset="0"/>
                <a:cs typeface="Times New Roman" panose="02020603050405020304" pitchFamily="18" charset="0"/>
              </a:rPr>
              <a:t>SIGCOMM’11, SIGCOM’12, SIGCOM’13, </a:t>
            </a:r>
            <a:r>
              <a:rPr lang="en-US" altLang="zh-CN" sz="1600" dirty="0">
                <a:latin typeface="Comic Sans MS" panose="030F0702030302020204" pitchFamily="66" charset="0"/>
                <a:cs typeface="Times New Roman" panose="02020603050405020304" pitchFamily="18" charset="0"/>
              </a:rPr>
              <a:t>NSDI’12, SIGCOM’14]</a:t>
            </a:r>
          </a:p>
          <a:p>
            <a:pPr lvl="1"/>
            <a:r>
              <a:rPr lang="zh-CN" altLang="en-US" sz="2000" dirty="0">
                <a:solidFill>
                  <a:srgbClr val="FF0000"/>
                </a:solidFill>
                <a:latin typeface="Times New Roman" panose="02020603050405020304" pitchFamily="18" charset="0"/>
                <a:cs typeface="Times New Roman" panose="02020603050405020304" pitchFamily="18" charset="0"/>
              </a:rPr>
              <a:t>特征：</a:t>
            </a:r>
            <a:r>
              <a:rPr lang="zh-CN" altLang="en-US" sz="1800" dirty="0" smtClean="0">
                <a:latin typeface="Times New Roman" panose="02020603050405020304" pitchFamily="18" charset="0"/>
                <a:cs typeface="Times New Roman" panose="02020603050405020304" pitchFamily="18" charset="0"/>
              </a:rPr>
              <a:t>这类方法主要利用</a:t>
            </a:r>
            <a:r>
              <a:rPr lang="en-US" altLang="zh-CN" sz="1800" dirty="0">
                <a:latin typeface="Times New Roman" panose="02020603050405020304" pitchFamily="18" charset="0"/>
                <a:cs typeface="Times New Roman" panose="02020603050405020304" pitchFamily="18" charset="0"/>
              </a:rPr>
              <a:t>Active Queue Management (AQM</a:t>
            </a:r>
            <a:r>
              <a:rPr lang="en-US" altLang="zh-CN" sz="18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技术探测网络中的拥堵状况，并利用流控技术控制流速，从而使网络设备保持较低或几乎为</a:t>
            </a:r>
            <a:r>
              <a:rPr lang="en-US" altLang="zh-CN" sz="1800" dirty="0" smtClean="0">
                <a:latin typeface="Times New Roman" panose="02020603050405020304" pitchFamily="18" charset="0"/>
                <a:cs typeface="Times New Roman" panose="02020603050405020304" pitchFamily="18" charset="0"/>
              </a:rPr>
              <a:t>0</a:t>
            </a:r>
            <a:r>
              <a:rPr lang="zh-CN" altLang="en-US" sz="1800" dirty="0" smtClean="0">
                <a:latin typeface="Times New Roman" panose="02020603050405020304" pitchFamily="18" charset="0"/>
                <a:cs typeface="Times New Roman" panose="02020603050405020304" pitchFamily="18" charset="0"/>
              </a:rPr>
              <a:t>的等待队列，大大降低网络延迟</a:t>
            </a:r>
            <a:endParaRPr lang="en-US" altLang="zh-CN" sz="1800" dirty="0" smtClean="0">
              <a:latin typeface="Times New Roman" panose="02020603050405020304" pitchFamily="18" charset="0"/>
              <a:cs typeface="Times New Roman" panose="02020603050405020304" pitchFamily="18" charset="0"/>
            </a:endParaRPr>
          </a:p>
          <a:p>
            <a:pPr lvl="1"/>
            <a:r>
              <a:rPr lang="zh-CN" altLang="en-US" sz="2000" dirty="0" smtClean="0">
                <a:solidFill>
                  <a:srgbClr val="FF0000"/>
                </a:solidFill>
                <a:latin typeface="Times New Roman" panose="02020603050405020304" pitchFamily="18" charset="0"/>
                <a:cs typeface="Times New Roman" panose="02020603050405020304" pitchFamily="18" charset="0"/>
              </a:rPr>
              <a:t>缺点：</a:t>
            </a:r>
            <a:r>
              <a:rPr lang="zh-CN" altLang="en-US" sz="1800" dirty="0" smtClean="0">
                <a:latin typeface="Times New Roman" panose="02020603050405020304" pitchFamily="18" charset="0"/>
                <a:cs typeface="Times New Roman" panose="02020603050405020304" pitchFamily="18" charset="0"/>
              </a:rPr>
              <a:t>网络</a:t>
            </a:r>
            <a:r>
              <a:rPr lang="zh-CN" altLang="en-US" sz="1800" dirty="0">
                <a:latin typeface="Times New Roman" panose="02020603050405020304" pitchFamily="18" charset="0"/>
                <a:cs typeface="Times New Roman" panose="02020603050405020304" pitchFamily="18" charset="0"/>
              </a:rPr>
              <a:t>利用率</a:t>
            </a:r>
            <a:r>
              <a:rPr lang="zh-CN" altLang="en-US" sz="1800" dirty="0" smtClean="0">
                <a:latin typeface="Times New Roman" panose="02020603050405020304" pitchFamily="18" charset="0"/>
                <a:cs typeface="Times New Roman" panose="02020603050405020304" pitchFamily="18" charset="0"/>
              </a:rPr>
              <a:t>降低</a:t>
            </a:r>
            <a:r>
              <a:rPr lang="zh-CN" altLang="en-US" sz="1800" dirty="0" smtClean="0"/>
              <a:t>；</a:t>
            </a:r>
            <a:r>
              <a:rPr lang="zh-CN" altLang="en-US" sz="1800" dirty="0">
                <a:latin typeface="Times New Roman" panose="02020603050405020304" pitchFamily="18" charset="0"/>
                <a:cs typeface="Times New Roman" panose="02020603050405020304" pitchFamily="18" charset="0"/>
              </a:rPr>
              <a:t>需要高级的交换机特性支持；部署</a:t>
            </a:r>
            <a:r>
              <a:rPr lang="zh-CN" altLang="en-US" sz="1800" dirty="0" smtClean="0">
                <a:latin typeface="Times New Roman" panose="02020603050405020304" pitchFamily="18" charset="0"/>
                <a:cs typeface="Times New Roman" panose="02020603050405020304" pitchFamily="18" charset="0"/>
              </a:rPr>
              <a:t>难度较大；</a:t>
            </a:r>
            <a:endParaRPr lang="en-US" altLang="zh-CN" sz="1800"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37</a:t>
            </a:fld>
            <a:endParaRPr lang="zh-CN" altLang="en-US" dirty="0"/>
          </a:p>
        </p:txBody>
      </p:sp>
    </p:spTree>
    <p:extLst>
      <p:ext uri="{BB962C8B-B14F-4D97-AF65-F5344CB8AC3E}">
        <p14:creationId xmlns:p14="http://schemas.microsoft.com/office/powerpoint/2010/main" val="39979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研究现状</a:t>
            </a:r>
            <a:r>
              <a:rPr lang="en-US" altLang="zh-CN" sz="3600" dirty="0" smtClean="0"/>
              <a:t>—</a:t>
            </a:r>
            <a:r>
              <a:rPr lang="zh-CN" altLang="en-US" sz="2400" dirty="0">
                <a:solidFill>
                  <a:prstClr val="black"/>
                </a:solidFill>
              </a:rPr>
              <a:t>同时满足低延时和高吞吐量的</a:t>
            </a:r>
            <a:r>
              <a:rPr lang="en-US" altLang="zh-CN" sz="2400" dirty="0" err="1">
                <a:solidFill>
                  <a:prstClr val="black"/>
                </a:solidFill>
              </a:rPr>
              <a:t>QoS</a:t>
            </a:r>
            <a:r>
              <a:rPr lang="zh-CN" altLang="en-US" sz="2400" dirty="0" smtClean="0">
                <a:solidFill>
                  <a:prstClr val="black"/>
                </a:solidFill>
              </a:rPr>
              <a:t>保障</a:t>
            </a:r>
            <a:r>
              <a:rPr lang="en-US" altLang="zh-CN" sz="1800" dirty="0" smtClean="0"/>
              <a:t>(2/3)</a:t>
            </a:r>
            <a:endParaRPr lang="zh-CN" altLang="en-US" sz="3600" dirty="0"/>
          </a:p>
        </p:txBody>
      </p:sp>
      <p:sp>
        <p:nvSpPr>
          <p:cNvPr id="3" name="内容占位符 2"/>
          <p:cNvSpPr>
            <a:spLocks noGrp="1"/>
          </p:cNvSpPr>
          <p:nvPr>
            <p:ph idx="1"/>
          </p:nvPr>
        </p:nvSpPr>
        <p:spPr/>
        <p:txBody>
          <a:bodyPr/>
          <a:lstStyle/>
          <a:p>
            <a:r>
              <a:rPr lang="zh-CN" altLang="en-US" dirty="0" smtClean="0"/>
              <a:t>基于优先级调度的</a:t>
            </a:r>
            <a:r>
              <a:rPr lang="zh-CN" altLang="en-US" dirty="0"/>
              <a:t>方法</a:t>
            </a:r>
            <a:endParaRPr lang="en-US" altLang="zh-CN" dirty="0"/>
          </a:p>
          <a:p>
            <a:pPr lvl="1"/>
            <a:r>
              <a:rPr lang="zh-CN" altLang="en-US" sz="2000" dirty="0">
                <a:solidFill>
                  <a:srgbClr val="FF0000"/>
                </a:solidFill>
                <a:latin typeface="Times New Roman" panose="02020603050405020304" pitchFamily="18" charset="0"/>
                <a:cs typeface="Times New Roman" panose="02020603050405020304" pitchFamily="18" charset="0"/>
              </a:rPr>
              <a:t>文献：</a:t>
            </a:r>
            <a:r>
              <a:rPr lang="en-US" altLang="zh-CN" sz="1600" dirty="0" smtClean="0">
                <a:latin typeface="Comic Sans MS" panose="030F0702030302020204" pitchFamily="66" charset="0"/>
                <a:cs typeface="Times New Roman" panose="02020603050405020304" pitchFamily="18" charset="0"/>
              </a:rPr>
              <a:t>[SIGCOMM’12, SIGCOMM’13]</a:t>
            </a:r>
            <a:endParaRPr lang="en-US" altLang="zh-CN" sz="1600" dirty="0">
              <a:latin typeface="Comic Sans MS" panose="030F0702030302020204" pitchFamily="66" charset="0"/>
              <a:cs typeface="Times New Roman" panose="02020603050405020304" pitchFamily="18" charset="0"/>
            </a:endParaRPr>
          </a:p>
          <a:p>
            <a:pPr lvl="1"/>
            <a:r>
              <a:rPr lang="zh-CN" altLang="en-US" sz="2000" dirty="0">
                <a:solidFill>
                  <a:srgbClr val="FF0000"/>
                </a:solidFill>
                <a:latin typeface="Times New Roman" panose="02020603050405020304" pitchFamily="18" charset="0"/>
                <a:cs typeface="Times New Roman" panose="02020603050405020304" pitchFamily="18" charset="0"/>
              </a:rPr>
              <a:t>特征：</a:t>
            </a:r>
            <a:r>
              <a:rPr lang="zh-CN" altLang="en-US" sz="2000" dirty="0" smtClean="0">
                <a:latin typeface="Times New Roman" panose="02020603050405020304" pitchFamily="18" charset="0"/>
                <a:cs typeface="Times New Roman" panose="02020603050405020304" pitchFamily="18" charset="0"/>
              </a:rPr>
              <a:t>利用优先级进行流量调度和数据包转发，优先保证延时敏感的流的完成时间</a:t>
            </a:r>
            <a:endParaRPr lang="en-US" altLang="zh-CN" sz="2000" dirty="0">
              <a:latin typeface="Times New Roman" panose="02020603050405020304" pitchFamily="18" charset="0"/>
              <a:cs typeface="Times New Roman" panose="02020603050405020304" pitchFamily="18" charset="0"/>
            </a:endParaRPr>
          </a:p>
          <a:p>
            <a:pPr lvl="1"/>
            <a:r>
              <a:rPr lang="zh-CN" altLang="en-US" sz="2000" dirty="0">
                <a:solidFill>
                  <a:srgbClr val="FF0000"/>
                </a:solidFill>
                <a:latin typeface="Times New Roman" panose="02020603050405020304" pitchFamily="18" charset="0"/>
                <a:cs typeface="Times New Roman" panose="02020603050405020304" pitchFamily="18" charset="0"/>
              </a:rPr>
              <a:t>缺点</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导致低优先级的流产生“饥饿效应” </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需要交换机的高级特性</a:t>
            </a:r>
            <a:r>
              <a:rPr lang="zh-CN" altLang="en-US" sz="2000" dirty="0" smtClean="0">
                <a:latin typeface="Times New Roman" panose="02020603050405020304" pitchFamily="18" charset="0"/>
                <a:cs typeface="Times New Roman" panose="02020603050405020304" pitchFamily="18" charset="0"/>
              </a:rPr>
              <a:t>支持</a:t>
            </a:r>
            <a:endParaRPr lang="en-US" altLang="zh-CN" dirty="0"/>
          </a:p>
          <a:p>
            <a:r>
              <a:rPr lang="zh-CN" altLang="en-US" dirty="0" smtClean="0"/>
              <a:t>小结</a:t>
            </a:r>
            <a:endParaRPr lang="en-US" altLang="zh-CN" dirty="0" smtClean="0"/>
          </a:p>
          <a:p>
            <a:pPr lvl="1"/>
            <a:r>
              <a:rPr lang="zh-CN" altLang="en-US" dirty="0" smtClean="0"/>
              <a:t>现有的方法无法同时提供低延时和高吞吐量的</a:t>
            </a:r>
            <a:r>
              <a:rPr lang="en-US" altLang="zh-CN" dirty="0" err="1" smtClean="0"/>
              <a:t>QoS</a:t>
            </a:r>
            <a:r>
              <a:rPr lang="zh-CN" altLang="en-US" dirty="0" smtClean="0"/>
              <a:t>保障</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dirty="0"/>
          </a:p>
        </p:txBody>
      </p:sp>
    </p:spTree>
    <p:extLst>
      <p:ext uri="{BB962C8B-B14F-4D97-AF65-F5344CB8AC3E}">
        <p14:creationId xmlns:p14="http://schemas.microsoft.com/office/powerpoint/2010/main" val="245515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58614"/>
            <a:ext cx="8748464" cy="850106"/>
          </a:xfrm>
        </p:spPr>
        <p:txBody>
          <a:bodyPr>
            <a:noAutofit/>
          </a:bodyPr>
          <a:lstStyle/>
          <a:p>
            <a:r>
              <a:rPr lang="zh-CN" altLang="en-US" sz="2400" dirty="0" smtClean="0"/>
              <a:t>同时满足低</a:t>
            </a:r>
            <a:r>
              <a:rPr lang="zh-CN" altLang="en-US" sz="2400" dirty="0"/>
              <a:t>延时高吞吐量的方法</a:t>
            </a:r>
            <a:r>
              <a:rPr lang="zh-CN" altLang="en-US" sz="2400" dirty="0" smtClean="0"/>
              <a:t>研究</a:t>
            </a:r>
            <a:r>
              <a:rPr lang="en-US" altLang="zh-CN" sz="1600" dirty="0" smtClean="0"/>
              <a:t>(1/5)</a:t>
            </a:r>
            <a:endParaRPr lang="zh-CN" altLang="en-US" sz="1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323528" y="1451364"/>
            <a:ext cx="8568952" cy="4569924"/>
          </a:xfrm>
        </p:spPr>
        <p:txBody>
          <a:bodyPr>
            <a:normAutofit/>
          </a:bodyPr>
          <a:lstStyle/>
          <a:p>
            <a:r>
              <a:rPr lang="zh-CN" altLang="en-US" dirty="0" smtClean="0"/>
              <a:t>研究思路</a:t>
            </a:r>
            <a:endParaRPr lang="en-US" altLang="zh-CN" dirty="0" smtClean="0"/>
          </a:p>
          <a:p>
            <a:pPr lvl="1"/>
            <a:r>
              <a:rPr lang="zh-CN" altLang="en-US" sz="2400" dirty="0" smtClean="0"/>
              <a:t>概括：通过</a:t>
            </a:r>
            <a:r>
              <a:rPr lang="zh-CN" altLang="en-US" sz="2400" dirty="0" smtClean="0">
                <a:solidFill>
                  <a:srgbClr val="FF0000"/>
                </a:solidFill>
              </a:rPr>
              <a:t>动态路径划分</a:t>
            </a:r>
            <a:r>
              <a:rPr lang="zh-CN" altLang="en-US" sz="2400" dirty="0" smtClean="0"/>
              <a:t>将</a:t>
            </a:r>
            <a:r>
              <a:rPr lang="en-US" altLang="zh-CN" sz="2400" dirty="0" smtClean="0">
                <a:latin typeface="Times New Roman" panose="02020603050405020304" pitchFamily="18" charset="0"/>
                <a:cs typeface="Times New Roman" panose="02020603050405020304" pitchFamily="18" charset="0"/>
              </a:rPr>
              <a:t>DCN</a:t>
            </a:r>
            <a:r>
              <a:rPr lang="zh-CN" altLang="en-US" sz="2400" dirty="0" smtClean="0"/>
              <a:t>网络分为</a:t>
            </a:r>
            <a:r>
              <a:rPr lang="zh-CN" altLang="en-US" sz="2400" dirty="0" smtClean="0">
                <a:solidFill>
                  <a:srgbClr val="FF0000"/>
                </a:solidFill>
              </a:rPr>
              <a:t>高吞吐量路径</a:t>
            </a:r>
            <a:r>
              <a:rPr lang="zh-CN" altLang="en-US" sz="2400" dirty="0" smtClean="0"/>
              <a:t>和</a:t>
            </a:r>
            <a:r>
              <a:rPr lang="zh-CN" altLang="en-US" sz="2400" dirty="0" smtClean="0">
                <a:solidFill>
                  <a:srgbClr val="FF0000"/>
                </a:solidFill>
              </a:rPr>
              <a:t>低延时路径</a:t>
            </a:r>
            <a:r>
              <a:rPr lang="zh-CN" altLang="en-US" sz="2400" dirty="0" smtClean="0"/>
              <a:t>，并分别将大流和小流在这两种类型的路径上传输和调度。</a:t>
            </a:r>
            <a:endParaRPr lang="en-US" altLang="zh-CN" sz="600"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39</a:t>
            </a:fld>
            <a:endParaRPr lang="zh-CN" altLang="en-US" dirty="0"/>
          </a:p>
        </p:txBody>
      </p:sp>
      <p:pic>
        <p:nvPicPr>
          <p:cNvPr id="5" name="图片 4"/>
          <p:cNvPicPr>
            <a:picLocks noChangeAspect="1"/>
          </p:cNvPicPr>
          <p:nvPr/>
        </p:nvPicPr>
        <p:blipFill>
          <a:blip r:embed="rId3" cstate="print"/>
          <a:stretch>
            <a:fillRect/>
          </a:stretch>
        </p:blipFill>
        <p:spPr>
          <a:xfrm>
            <a:off x="2627784" y="3356992"/>
            <a:ext cx="5340148" cy="2897030"/>
          </a:xfrm>
          <a:prstGeom prst="rect">
            <a:avLst/>
          </a:prstGeom>
        </p:spPr>
      </p:pic>
    </p:spTree>
    <p:extLst>
      <p:ext uri="{BB962C8B-B14F-4D97-AF65-F5344CB8AC3E}">
        <p14:creationId xmlns:p14="http://schemas.microsoft.com/office/powerpoint/2010/main" val="46369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39552" y="-99392"/>
            <a:ext cx="8604448" cy="1143000"/>
          </a:xfrm>
        </p:spPr>
        <p:txBody>
          <a:bodyPr>
            <a:normAutofit/>
          </a:bodyPr>
          <a:lstStyle/>
          <a:p>
            <a:r>
              <a:rPr lang="zh-CN" altLang="en-US" sz="4000" dirty="0" smtClean="0"/>
              <a:t>视频已成为互联网中最重要的业务</a:t>
            </a:r>
            <a:endParaRPr lang="en-US" sz="4000" dirty="0"/>
          </a:p>
        </p:txBody>
      </p:sp>
      <p:sp>
        <p:nvSpPr>
          <p:cNvPr id="14" name="Content Placeholder 13"/>
          <p:cNvSpPr>
            <a:spLocks noGrp="1"/>
          </p:cNvSpPr>
          <p:nvPr>
            <p:ph idx="1"/>
          </p:nvPr>
        </p:nvSpPr>
        <p:spPr/>
        <p:txBody>
          <a:bodyPr/>
          <a:lstStyle/>
          <a:p>
            <a:endParaRPr lang="en-US"/>
          </a:p>
        </p:txBody>
      </p:sp>
      <p:pic>
        <p:nvPicPr>
          <p:cNvPr id="9" name="Picture 8" descr="How-To-Control-Broadband-Data-Usage-While-Using-On-Demand-Video-Stream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86" y="1858910"/>
            <a:ext cx="8104063" cy="3781896"/>
          </a:xfrm>
          <a:prstGeom prst="rect">
            <a:avLst/>
          </a:prstGeom>
        </p:spPr>
      </p:pic>
      <p:sp>
        <p:nvSpPr>
          <p:cNvPr id="8" name="TextBox 7"/>
          <p:cNvSpPr txBox="1"/>
          <p:nvPr/>
        </p:nvSpPr>
        <p:spPr>
          <a:xfrm>
            <a:off x="1187624" y="5397023"/>
            <a:ext cx="6984776" cy="830997"/>
          </a:xfrm>
          <a:prstGeom prst="rect">
            <a:avLst/>
          </a:prstGeom>
          <a:solidFill>
            <a:srgbClr val="0202BE"/>
          </a:solidFill>
          <a:ln w="28575">
            <a:solidFill>
              <a:srgbClr val="0202BE"/>
            </a:solidFill>
          </a:ln>
        </p:spPr>
        <p:txBody>
          <a:bodyPr wrap="square" rtlCol="0">
            <a:spAutoFit/>
          </a:bodyPr>
          <a:lstStyle/>
          <a:p>
            <a:pPr marL="342900" indent="-342900"/>
            <a:r>
              <a:rPr lang="zh-CN" altLang="en-US" sz="2400" dirty="0" smtClean="0">
                <a:solidFill>
                  <a:schemeClr val="bg1"/>
                </a:solidFill>
                <a:latin typeface="Comic Sans MS" pitchFamily="66" charset="0"/>
                <a:ea typeface="Arial Unicode MS" pitchFamily="34" charset="-122"/>
                <a:cs typeface="Arial Unicode MS" pitchFamily="34" charset="-122"/>
              </a:rPr>
              <a:t>美国：高峰时段带宽占用</a:t>
            </a:r>
            <a:r>
              <a:rPr lang="en-US" altLang="zh-CN" sz="2400" dirty="0" smtClean="0">
                <a:solidFill>
                  <a:schemeClr val="bg1"/>
                </a:solidFill>
                <a:latin typeface="Comic Sans MS" pitchFamily="66" charset="0"/>
                <a:ea typeface="Arial Unicode MS" pitchFamily="34" charset="-122"/>
                <a:cs typeface="Arial Unicode MS" pitchFamily="34" charset="-122"/>
              </a:rPr>
              <a:t>64%</a:t>
            </a:r>
          </a:p>
          <a:p>
            <a:pPr marL="342900" indent="-342900"/>
            <a:r>
              <a:rPr lang="zh-CN" altLang="en-US" sz="2400" dirty="0" smtClean="0">
                <a:solidFill>
                  <a:schemeClr val="bg1"/>
                </a:solidFill>
                <a:latin typeface="Comic Sans MS" pitchFamily="66" charset="0"/>
                <a:ea typeface="Arial Unicode MS" pitchFamily="34" charset="-122"/>
                <a:cs typeface="Arial Unicode MS" pitchFamily="34" charset="-122"/>
              </a:rPr>
              <a:t>中国：</a:t>
            </a:r>
            <a:r>
              <a:rPr lang="en-US" altLang="zh-CN" sz="2400" dirty="0" smtClean="0">
                <a:solidFill>
                  <a:schemeClr val="bg1"/>
                </a:solidFill>
                <a:latin typeface="Comic Sans MS" pitchFamily="66" charset="0"/>
                <a:ea typeface="Arial Unicode MS" pitchFamily="34" charset="-122"/>
                <a:cs typeface="Arial Unicode MS" pitchFamily="34" charset="-122"/>
              </a:rPr>
              <a:t>2</a:t>
            </a:r>
            <a:r>
              <a:rPr lang="zh-CN" altLang="en-US" sz="2400" dirty="0" smtClean="0">
                <a:solidFill>
                  <a:schemeClr val="bg1"/>
                </a:solidFill>
                <a:latin typeface="Comic Sans MS" pitchFamily="66" charset="0"/>
                <a:ea typeface="Arial Unicode MS" pitchFamily="34" charset="-122"/>
                <a:cs typeface="Arial Unicode MS" pitchFamily="34" charset="-122"/>
              </a:rPr>
              <a:t>/</a:t>
            </a:r>
            <a:r>
              <a:rPr lang="en-US" altLang="zh-CN" sz="2400" dirty="0" smtClean="0">
                <a:solidFill>
                  <a:schemeClr val="bg1"/>
                </a:solidFill>
                <a:latin typeface="Comic Sans MS" pitchFamily="66" charset="0"/>
                <a:ea typeface="Arial Unicode MS" pitchFamily="34" charset="-122"/>
                <a:cs typeface="Arial Unicode MS" pitchFamily="34" charset="-122"/>
              </a:rPr>
              <a:t>3</a:t>
            </a:r>
            <a:r>
              <a:rPr lang="zh-CN" altLang="en-US" sz="2400" dirty="0" smtClean="0">
                <a:solidFill>
                  <a:schemeClr val="bg1"/>
                </a:solidFill>
                <a:latin typeface="Comic Sans MS" pitchFamily="66" charset="0"/>
                <a:ea typeface="Arial Unicode MS" pitchFamily="34" charset="-122"/>
                <a:cs typeface="Arial Unicode MS" pitchFamily="34" charset="-122"/>
              </a:rPr>
              <a:t>的用户经常使用互联网看视频</a:t>
            </a:r>
            <a:endParaRPr lang="en-US" altLang="zh-CN" sz="2400" dirty="0" smtClean="0">
              <a:solidFill>
                <a:schemeClr val="bg1"/>
              </a:solidFill>
              <a:latin typeface="Comic Sans MS" pitchFamily="66" charset="0"/>
              <a:ea typeface="Arial Unicode MS" pitchFamily="34" charset="-122"/>
              <a:cs typeface="Arial Unicode MS" pitchFamily="34" charset="-122"/>
            </a:endParaRPr>
          </a:p>
        </p:txBody>
      </p:sp>
    </p:spTree>
    <p:extLst>
      <p:ext uri="{BB962C8B-B14F-4D97-AF65-F5344CB8AC3E}">
        <p14:creationId xmlns:p14="http://schemas.microsoft.com/office/powerpoint/2010/main" val="388617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58614"/>
            <a:ext cx="8676456" cy="850106"/>
          </a:xfrm>
        </p:spPr>
        <p:txBody>
          <a:bodyPr>
            <a:normAutofit/>
          </a:bodyPr>
          <a:lstStyle/>
          <a:p>
            <a:r>
              <a:rPr lang="zh-CN" altLang="en-US" sz="2400" dirty="0" smtClean="0"/>
              <a:t>同时</a:t>
            </a:r>
            <a:r>
              <a:rPr lang="zh-CN" altLang="en-US" sz="2400" dirty="0"/>
              <a:t>满足低延时高吞吐量的方法研究</a:t>
            </a:r>
            <a:r>
              <a:rPr lang="en-US" altLang="zh-CN" sz="1600" dirty="0" smtClean="0">
                <a:solidFill>
                  <a:prstClr val="black"/>
                </a:solidFill>
              </a:rPr>
              <a:t>(2/5</a:t>
            </a:r>
            <a:r>
              <a:rPr lang="en-US" altLang="zh-CN" sz="1600" dirty="0">
                <a:solidFill>
                  <a:prstClr val="black"/>
                </a:solidFill>
              </a:rPr>
              <a:t>)</a:t>
            </a:r>
            <a:endParaRPr lang="zh-CN" altLang="en-US" dirty="0"/>
          </a:p>
        </p:txBody>
      </p:sp>
      <p:sp>
        <p:nvSpPr>
          <p:cNvPr id="3" name="内容占位符 2"/>
          <p:cNvSpPr>
            <a:spLocks noGrp="1"/>
          </p:cNvSpPr>
          <p:nvPr>
            <p:ph idx="1"/>
          </p:nvPr>
        </p:nvSpPr>
        <p:spPr>
          <a:xfrm>
            <a:off x="457200" y="1279301"/>
            <a:ext cx="8229600" cy="4886003"/>
          </a:xfrm>
        </p:spPr>
        <p:txBody>
          <a:bodyPr>
            <a:normAutofit/>
          </a:bodyPr>
          <a:lstStyle/>
          <a:p>
            <a:pPr lvl="0"/>
            <a:r>
              <a:rPr lang="zh-CN" altLang="en-US" sz="3800" dirty="0">
                <a:solidFill>
                  <a:srgbClr val="1F497D">
                    <a:lumMod val="60000"/>
                    <a:lumOff val="40000"/>
                  </a:srgbClr>
                </a:solidFill>
              </a:rPr>
              <a:t>研究</a:t>
            </a:r>
            <a:r>
              <a:rPr lang="zh-CN" altLang="en-US" sz="3800" dirty="0" smtClean="0">
                <a:solidFill>
                  <a:srgbClr val="1F497D">
                    <a:lumMod val="60000"/>
                    <a:lumOff val="40000"/>
                  </a:srgbClr>
                </a:solidFill>
              </a:rPr>
              <a:t>思路</a:t>
            </a:r>
            <a:r>
              <a:rPr lang="en-US" altLang="zh-CN" sz="3800" dirty="0" smtClean="0">
                <a:solidFill>
                  <a:srgbClr val="1F497D">
                    <a:lumMod val="60000"/>
                    <a:lumOff val="40000"/>
                  </a:srgbClr>
                </a:solidFill>
              </a:rPr>
              <a:t>(</a:t>
            </a:r>
            <a:r>
              <a:rPr lang="zh-CN" altLang="en-US" sz="3800" dirty="0" smtClean="0">
                <a:solidFill>
                  <a:srgbClr val="1F497D">
                    <a:lumMod val="60000"/>
                    <a:lumOff val="40000"/>
                  </a:srgbClr>
                </a:solidFill>
              </a:rPr>
              <a:t>续</a:t>
            </a:r>
            <a:r>
              <a:rPr lang="en-US" altLang="zh-CN" sz="3800" dirty="0" smtClean="0">
                <a:solidFill>
                  <a:srgbClr val="1F497D">
                    <a:lumMod val="60000"/>
                    <a:lumOff val="40000"/>
                  </a:srgbClr>
                </a:solidFill>
              </a:rPr>
              <a:t>)</a:t>
            </a:r>
            <a:endParaRPr lang="en-US" altLang="zh-CN" dirty="0" smtClean="0"/>
          </a:p>
          <a:p>
            <a:pPr marL="457200" lvl="1" indent="0">
              <a:buNone/>
            </a:pPr>
            <a:r>
              <a:rPr lang="en-US" altLang="zh-CN" sz="2400" dirty="0"/>
              <a:t>①</a:t>
            </a:r>
            <a:r>
              <a:rPr lang="zh-CN" altLang="en-US" sz="2400" dirty="0"/>
              <a:t>建立路径延时计算模型</a:t>
            </a:r>
            <a:endParaRPr lang="en-US" altLang="zh-CN" sz="2400" dirty="0"/>
          </a:p>
          <a:p>
            <a:pPr lvl="2"/>
            <a:r>
              <a:rPr lang="zh-CN" altLang="en-US" dirty="0"/>
              <a:t>输入：小流的完成时间要求</a:t>
            </a:r>
            <a:r>
              <a:rPr lang="en-US" altLang="zh-CN" dirty="0"/>
              <a:t>(</a:t>
            </a:r>
            <a:r>
              <a:rPr lang="zh-CN" altLang="en-US" dirty="0"/>
              <a:t>如</a:t>
            </a:r>
            <a:r>
              <a:rPr lang="en-US" altLang="zh-CN" dirty="0"/>
              <a:t>200ms)</a:t>
            </a:r>
          </a:p>
          <a:p>
            <a:pPr lvl="2"/>
            <a:r>
              <a:rPr lang="zh-CN" altLang="en-US" dirty="0"/>
              <a:t>输出：计算路径的平均延时</a:t>
            </a:r>
            <a:r>
              <a:rPr lang="zh-CN" altLang="en-US" dirty="0" smtClean="0"/>
              <a:t>上限</a:t>
            </a:r>
            <a:endParaRPr lang="zh-CN" altLang="en-US" sz="2400" dirty="0" smtClean="0"/>
          </a:p>
          <a:p>
            <a:pPr marL="457200" lvl="1" indent="0">
              <a:buNone/>
            </a:pPr>
            <a:r>
              <a:rPr lang="zh-CN" altLang="en-US" sz="2400" dirty="0" smtClean="0"/>
              <a:t>②设计动态链路划分算法</a:t>
            </a:r>
            <a:endParaRPr lang="en-US" altLang="zh-CN" sz="2400" dirty="0" smtClean="0"/>
          </a:p>
          <a:p>
            <a:pPr lvl="2"/>
            <a:r>
              <a:rPr lang="en-US" altLang="zh-CN" dirty="0" smtClean="0">
                <a:latin typeface="Times New Roman" panose="02020603050405020304" pitchFamily="18" charset="0"/>
                <a:cs typeface="Times New Roman" panose="02020603050405020304" pitchFamily="18" charset="0"/>
              </a:rPr>
              <a:t>P</a:t>
            </a:r>
            <a:r>
              <a:rPr lang="zh-CN" altLang="en-US" dirty="0" smtClean="0"/>
              <a:t>还是</a:t>
            </a:r>
            <a:r>
              <a:rPr lang="en-US" altLang="zh-CN" dirty="0" smtClean="0">
                <a:latin typeface="Times New Roman" panose="02020603050405020304" pitchFamily="18" charset="0"/>
                <a:cs typeface="Times New Roman" panose="02020603050405020304" pitchFamily="18" charset="0"/>
              </a:rPr>
              <a:t>NP</a:t>
            </a:r>
            <a:r>
              <a:rPr lang="zh-CN" altLang="en-US" dirty="0" smtClean="0"/>
              <a:t>？</a:t>
            </a:r>
            <a:endParaRPr lang="en-US" altLang="zh-CN" dirty="0" smtClean="0"/>
          </a:p>
          <a:p>
            <a:pPr lvl="2"/>
            <a:r>
              <a:rPr lang="zh-CN" altLang="en-US" dirty="0" smtClean="0"/>
              <a:t>近似算法</a:t>
            </a:r>
            <a:endParaRPr lang="en-US" altLang="zh-CN" dirty="0" smtClean="0"/>
          </a:p>
          <a:p>
            <a:pPr marL="457200" lvl="1" indent="0">
              <a:buNone/>
            </a:pPr>
            <a:r>
              <a:rPr lang="zh-CN" altLang="en-US" sz="2400" dirty="0" smtClean="0"/>
              <a:t>③设计流调度方法及实现</a:t>
            </a:r>
            <a:endParaRPr lang="en-US" altLang="zh-CN" sz="2400" dirty="0" smtClean="0"/>
          </a:p>
          <a:p>
            <a:pPr lvl="2"/>
            <a:r>
              <a:rPr lang="zh-CN" altLang="en-US" dirty="0" smtClean="0"/>
              <a:t>集中式的大流调度，进一步优化链路利用率</a:t>
            </a:r>
            <a:endParaRPr lang="en-US" altLang="zh-CN" dirty="0" smtClean="0"/>
          </a:p>
          <a:p>
            <a:pPr lvl="2"/>
            <a:r>
              <a:rPr lang="zh-CN" altLang="en-US" dirty="0" smtClean="0"/>
              <a:t>分布式的小流调度，进一步减小调度延时开销</a:t>
            </a:r>
            <a:endParaRPr lang="en-US" altLang="zh-CN" dirty="0" smtClean="0"/>
          </a:p>
          <a:p>
            <a:pPr lvl="2"/>
            <a:r>
              <a:rPr lang="zh-CN" altLang="en-US" dirty="0" smtClean="0"/>
              <a:t>基于</a:t>
            </a:r>
            <a:r>
              <a:rPr lang="en-US" altLang="zh-CN" dirty="0" smtClean="0">
                <a:latin typeface="Times New Roman" panose="02020603050405020304" pitchFamily="18" charset="0"/>
                <a:cs typeface="Times New Roman" panose="02020603050405020304" pitchFamily="18" charset="0"/>
              </a:rPr>
              <a:t>VLAN</a:t>
            </a:r>
            <a:r>
              <a:rPr lang="zh-CN" altLang="en-US" dirty="0" smtClean="0"/>
              <a:t>的实现</a:t>
            </a:r>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dirty="0"/>
          </a:p>
        </p:txBody>
      </p:sp>
    </p:spTree>
    <p:extLst>
      <p:ext uri="{BB962C8B-B14F-4D97-AF65-F5344CB8AC3E}">
        <p14:creationId xmlns:p14="http://schemas.microsoft.com/office/powerpoint/2010/main" val="36674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图片 198"/>
          <p:cNvPicPr>
            <a:picLocks noChangeAspect="1"/>
          </p:cNvPicPr>
          <p:nvPr/>
        </p:nvPicPr>
        <p:blipFill>
          <a:blip r:embed="rId3" cstate="print"/>
          <a:stretch>
            <a:fillRect/>
          </a:stretch>
        </p:blipFill>
        <p:spPr>
          <a:xfrm>
            <a:off x="4244235" y="2031362"/>
            <a:ext cx="4290860" cy="2261849"/>
          </a:xfrm>
          <a:prstGeom prst="rect">
            <a:avLst/>
          </a:prstGeom>
        </p:spPr>
      </p:pic>
      <p:sp>
        <p:nvSpPr>
          <p:cNvPr id="3" name="内容占位符 2"/>
          <p:cNvSpPr>
            <a:spLocks noGrp="1"/>
          </p:cNvSpPr>
          <p:nvPr>
            <p:ph idx="1"/>
          </p:nvPr>
        </p:nvSpPr>
        <p:spPr/>
        <p:txBody>
          <a:bodyPr/>
          <a:lstStyle/>
          <a:p>
            <a:r>
              <a:rPr lang="zh-CN" altLang="en-US" dirty="0" smtClean="0"/>
              <a:t>路径延时计算模型</a:t>
            </a:r>
            <a:endParaRPr lang="en-US" altLang="zh-CN" dirty="0" smtClean="0"/>
          </a:p>
          <a:p>
            <a:pPr marL="457200" lvl="1" indent="0">
              <a:buNone/>
            </a:pPr>
            <a:r>
              <a:rPr lang="zh-CN" altLang="en-US" sz="2000" dirty="0" smtClean="0"/>
              <a:t>流完成时间</a:t>
            </a:r>
            <a:r>
              <a:rPr lang="en-US" altLang="zh-CN" sz="2000" dirty="0" smtClean="0"/>
              <a:t>(</a:t>
            </a:r>
            <a:r>
              <a:rPr lang="en-US" altLang="zh-CN" sz="2000" dirty="0" smtClean="0">
                <a:latin typeface="Times New Roman" panose="02020603050405020304" pitchFamily="18" charset="0"/>
                <a:cs typeface="Times New Roman" panose="02020603050405020304" pitchFamily="18" charset="0"/>
              </a:rPr>
              <a:t>FCT</a:t>
            </a:r>
            <a:r>
              <a:rPr lang="en-US" altLang="zh-CN" sz="2000" dirty="0" smtClean="0"/>
              <a:t>)</a:t>
            </a:r>
            <a:r>
              <a:rPr lang="zh-CN" altLang="en-US" sz="2000" dirty="0" smtClean="0"/>
              <a:t>定义，</a:t>
            </a:r>
            <a:endParaRPr lang="en-US" altLang="zh-CN" sz="2000" dirty="0" smtClean="0"/>
          </a:p>
          <a:p>
            <a:pPr marL="457200" lvl="1" indent="0">
              <a:buNone/>
            </a:pPr>
            <a:endParaRPr lang="en-US" altLang="zh-CN" sz="2000" dirty="0"/>
          </a:p>
          <a:p>
            <a:pPr marL="457200" lvl="1" indent="0">
              <a:buNone/>
            </a:pPr>
            <a:endParaRPr lang="en-US" altLang="zh-CN" sz="2000" dirty="0" smtClean="0"/>
          </a:p>
          <a:p>
            <a:pPr marL="457200" lvl="1" indent="0">
              <a:buNone/>
            </a:pPr>
            <a:r>
              <a:rPr lang="zh-CN" altLang="en-US" sz="2000" dirty="0" smtClean="0"/>
              <a:t>计算</a:t>
            </a:r>
            <a:r>
              <a:rPr lang="en-US" altLang="zh-CN" sz="2000" dirty="0">
                <a:latin typeface="Times New Roman" panose="02020603050405020304" pitchFamily="18" charset="0"/>
                <a:cs typeface="Times New Roman" panose="02020603050405020304" pitchFamily="18" charset="0"/>
              </a:rPr>
              <a:t>FCT</a:t>
            </a:r>
            <a:r>
              <a:rPr lang="zh-CN" altLang="en-US" sz="2000" dirty="0" smtClean="0"/>
              <a:t>的概率分布</a:t>
            </a:r>
            <a:endParaRPr lang="en-US" altLang="zh-CN" sz="2000" dirty="0" smtClean="0"/>
          </a:p>
          <a:p>
            <a:pPr marL="457200" lvl="1" indent="0">
              <a:buNone/>
            </a:pPr>
            <a:endParaRPr lang="en-US" altLang="zh-CN" sz="2000" dirty="0"/>
          </a:p>
          <a:p>
            <a:pPr marL="457200" lvl="1" indent="0">
              <a:buNone/>
            </a:pPr>
            <a:r>
              <a:rPr lang="zh-CN" altLang="en-US" sz="2000" dirty="0" smtClean="0"/>
              <a:t>满足</a:t>
            </a:r>
            <a:r>
              <a:rPr lang="en-US" altLang="zh-CN" sz="2000" dirty="0" smtClean="0"/>
              <a:t>99%</a:t>
            </a:r>
            <a:r>
              <a:rPr lang="zh-CN" altLang="en-US" sz="2000" dirty="0" smtClean="0"/>
              <a:t>的流在规定时间内完成</a:t>
            </a:r>
            <a:endParaRPr lang="en-US" altLang="zh-CN" sz="2000" dirty="0" smtClean="0"/>
          </a:p>
          <a:p>
            <a:pPr marL="457200" lvl="1" indent="0">
              <a:buNone/>
            </a:pPr>
            <a:endParaRPr lang="en-US" altLang="zh-CN" sz="2000" dirty="0"/>
          </a:p>
          <a:p>
            <a:pPr marL="457200" lvl="1" indent="0">
              <a:buNone/>
            </a:pPr>
            <a:endParaRPr lang="en-US" altLang="zh-CN" sz="2000" dirty="0" smtClean="0"/>
          </a:p>
          <a:p>
            <a:pPr marL="457200" lvl="1" indent="0">
              <a:buNone/>
            </a:pPr>
            <a:endParaRPr lang="en-US" altLang="zh-CN" sz="2000" dirty="0" smtClean="0"/>
          </a:p>
          <a:p>
            <a:pPr marL="457200" lvl="1" indent="0">
              <a:buNone/>
            </a:pPr>
            <a:r>
              <a:rPr lang="zh-CN" altLang="en-US" sz="2000" dirty="0" smtClean="0"/>
              <a:t>根据</a:t>
            </a:r>
            <a:r>
              <a:rPr lang="en-US" altLang="zh-CN" sz="2000" dirty="0">
                <a:latin typeface="Times New Roman" panose="02020603050405020304" pitchFamily="18" charset="0"/>
                <a:cs typeface="Times New Roman" panose="02020603050405020304" pitchFamily="18" charset="0"/>
              </a:rPr>
              <a:t>M/G/1</a:t>
            </a:r>
            <a:r>
              <a:rPr lang="zh-CN" altLang="en-US" sz="2000" dirty="0" smtClean="0"/>
              <a:t>模型，得到路径时延</a:t>
            </a:r>
            <a:endParaRPr lang="en-US" altLang="zh-CN" sz="20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dirty="0"/>
          </a:p>
        </p:txBody>
      </p:sp>
      <p:pic>
        <p:nvPicPr>
          <p:cNvPr id="195" name="图片 194"/>
          <p:cNvPicPr>
            <a:picLocks noChangeAspect="1"/>
          </p:cNvPicPr>
          <p:nvPr/>
        </p:nvPicPr>
        <p:blipFill>
          <a:blip r:embed="rId4" cstate="print"/>
          <a:stretch>
            <a:fillRect/>
          </a:stretch>
        </p:blipFill>
        <p:spPr>
          <a:xfrm>
            <a:off x="1081419" y="2345698"/>
            <a:ext cx="2105025" cy="495300"/>
          </a:xfrm>
          <a:prstGeom prst="rect">
            <a:avLst/>
          </a:prstGeom>
        </p:spPr>
      </p:pic>
      <p:pic>
        <p:nvPicPr>
          <p:cNvPr id="197" name="图片 196"/>
          <p:cNvPicPr>
            <a:picLocks noChangeAspect="1"/>
          </p:cNvPicPr>
          <p:nvPr/>
        </p:nvPicPr>
        <p:blipFill>
          <a:blip r:embed="rId5" cstate="print"/>
          <a:stretch>
            <a:fillRect/>
          </a:stretch>
        </p:blipFill>
        <p:spPr>
          <a:xfrm>
            <a:off x="1169690" y="3244771"/>
            <a:ext cx="1962150" cy="466725"/>
          </a:xfrm>
          <a:prstGeom prst="rect">
            <a:avLst/>
          </a:prstGeom>
        </p:spPr>
      </p:pic>
      <p:pic>
        <p:nvPicPr>
          <p:cNvPr id="198" name="图片 197"/>
          <p:cNvPicPr>
            <a:picLocks noChangeAspect="1"/>
          </p:cNvPicPr>
          <p:nvPr/>
        </p:nvPicPr>
        <p:blipFill>
          <a:blip r:embed="rId6" cstate="print"/>
          <a:stretch>
            <a:fillRect/>
          </a:stretch>
        </p:blipFill>
        <p:spPr>
          <a:xfrm>
            <a:off x="1204294" y="4121677"/>
            <a:ext cx="1181100" cy="457200"/>
          </a:xfrm>
          <a:prstGeom prst="rect">
            <a:avLst/>
          </a:prstGeom>
        </p:spPr>
      </p:pic>
      <p:pic>
        <p:nvPicPr>
          <p:cNvPr id="200" name="图片 199"/>
          <p:cNvPicPr>
            <a:picLocks noChangeAspect="1"/>
          </p:cNvPicPr>
          <p:nvPr/>
        </p:nvPicPr>
        <p:blipFill>
          <a:blip r:embed="rId7" cstate="print"/>
          <a:stretch>
            <a:fillRect/>
          </a:stretch>
        </p:blipFill>
        <p:spPr>
          <a:xfrm>
            <a:off x="1204294" y="4613864"/>
            <a:ext cx="1333500" cy="504825"/>
          </a:xfrm>
          <a:prstGeom prst="rect">
            <a:avLst/>
          </a:prstGeom>
        </p:spPr>
      </p:pic>
      <p:pic>
        <p:nvPicPr>
          <p:cNvPr id="201" name="图片 200"/>
          <p:cNvPicPr>
            <a:picLocks noChangeAspect="1"/>
          </p:cNvPicPr>
          <p:nvPr/>
        </p:nvPicPr>
        <p:blipFill>
          <a:blip r:embed="rId8" cstate="print"/>
          <a:stretch>
            <a:fillRect/>
          </a:stretch>
        </p:blipFill>
        <p:spPr>
          <a:xfrm>
            <a:off x="2629232" y="4547277"/>
            <a:ext cx="1114425" cy="514350"/>
          </a:xfrm>
          <a:prstGeom prst="rect">
            <a:avLst/>
          </a:prstGeom>
        </p:spPr>
      </p:pic>
      <p:pic>
        <p:nvPicPr>
          <p:cNvPr id="202" name="图片 201"/>
          <p:cNvPicPr>
            <a:picLocks noChangeAspect="1"/>
          </p:cNvPicPr>
          <p:nvPr/>
        </p:nvPicPr>
        <p:blipFill>
          <a:blip r:embed="rId9" cstate="print"/>
          <a:stretch>
            <a:fillRect/>
          </a:stretch>
        </p:blipFill>
        <p:spPr>
          <a:xfrm>
            <a:off x="1133187" y="5533801"/>
            <a:ext cx="2876550" cy="542925"/>
          </a:xfrm>
          <a:prstGeom prst="rect">
            <a:avLst/>
          </a:prstGeom>
        </p:spPr>
      </p:pic>
      <p:sp>
        <p:nvSpPr>
          <p:cNvPr id="206" name="右大括号 205"/>
          <p:cNvSpPr/>
          <p:nvPr/>
        </p:nvSpPr>
        <p:spPr>
          <a:xfrm>
            <a:off x="4494274" y="4547277"/>
            <a:ext cx="205680" cy="16630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右箭头 206"/>
          <p:cNvSpPr/>
          <p:nvPr/>
        </p:nvSpPr>
        <p:spPr>
          <a:xfrm>
            <a:off x="4841115" y="5223910"/>
            <a:ext cx="432048" cy="297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p:cNvGrpSpPr/>
          <p:nvPr/>
        </p:nvGrpSpPr>
        <p:grpSpPr>
          <a:xfrm>
            <a:off x="5453327" y="4911168"/>
            <a:ext cx="2644780" cy="922874"/>
            <a:chOff x="6384388" y="4992742"/>
            <a:chExt cx="2644780" cy="922874"/>
          </a:xfrm>
        </p:grpSpPr>
        <p:pic>
          <p:nvPicPr>
            <p:cNvPr id="203" name="图片 202"/>
            <p:cNvPicPr>
              <a:picLocks noChangeAspect="1"/>
            </p:cNvPicPr>
            <p:nvPr/>
          </p:nvPicPr>
          <p:blipFill>
            <a:blip r:embed="rId10" cstate="print"/>
            <a:stretch>
              <a:fillRect/>
            </a:stretch>
          </p:blipFill>
          <p:spPr>
            <a:xfrm>
              <a:off x="6442443" y="4992742"/>
              <a:ext cx="1514475" cy="457200"/>
            </a:xfrm>
            <a:prstGeom prst="rect">
              <a:avLst/>
            </a:prstGeom>
          </p:spPr>
        </p:pic>
        <p:pic>
          <p:nvPicPr>
            <p:cNvPr id="204" name="图片 203"/>
            <p:cNvPicPr>
              <a:picLocks noChangeAspect="1"/>
            </p:cNvPicPr>
            <p:nvPr/>
          </p:nvPicPr>
          <p:blipFill>
            <a:blip r:embed="rId11" cstate="print"/>
            <a:stretch>
              <a:fillRect/>
            </a:stretch>
          </p:blipFill>
          <p:spPr>
            <a:xfrm>
              <a:off x="6384388" y="5515566"/>
              <a:ext cx="1762125" cy="400050"/>
            </a:xfrm>
            <a:prstGeom prst="rect">
              <a:avLst/>
            </a:prstGeom>
          </p:spPr>
        </p:pic>
        <p:sp>
          <p:nvSpPr>
            <p:cNvPr id="208" name="文本框 207"/>
            <p:cNvSpPr txBox="1"/>
            <p:nvPr/>
          </p:nvSpPr>
          <p:spPr>
            <a:xfrm>
              <a:off x="7861690" y="5055840"/>
              <a:ext cx="1167478" cy="830997"/>
            </a:xfrm>
            <a:prstGeom prst="rect">
              <a:avLst/>
            </a:prstGeom>
            <a:noFill/>
          </p:spPr>
          <p:txBody>
            <a:bodyPr wrap="square" rtlCol="0">
              <a:spAutoFit/>
            </a:bodyPr>
            <a:lstStyle/>
            <a:p>
              <a:r>
                <a:rPr lang="zh-CN" altLang="en-US" sz="1600" dirty="0" smtClean="0">
                  <a:solidFill>
                    <a:srgbClr val="FF0000"/>
                  </a:solidFill>
                </a:rPr>
                <a:t>延时上限</a:t>
              </a:r>
              <a:endParaRPr lang="en-US" altLang="zh-CN" sz="1600" dirty="0" smtClean="0">
                <a:solidFill>
                  <a:srgbClr val="FF0000"/>
                </a:solidFill>
              </a:endParaRPr>
            </a:p>
            <a:p>
              <a:endParaRPr lang="en-US" altLang="zh-CN" sz="1600" dirty="0" smtClean="0">
                <a:solidFill>
                  <a:srgbClr val="FF0000"/>
                </a:solidFill>
              </a:endParaRPr>
            </a:p>
            <a:p>
              <a:r>
                <a:rPr lang="zh-CN" altLang="en-US" sz="1600" dirty="0" smtClean="0">
                  <a:solidFill>
                    <a:srgbClr val="FF0000"/>
                  </a:solidFill>
                </a:rPr>
                <a:t>延时下限</a:t>
              </a:r>
              <a:endParaRPr lang="zh-CN" altLang="en-US" sz="1600" dirty="0">
                <a:solidFill>
                  <a:srgbClr val="FF0000"/>
                </a:solidFill>
              </a:endParaRPr>
            </a:p>
          </p:txBody>
        </p:sp>
      </p:grpSp>
      <p:sp>
        <p:nvSpPr>
          <p:cNvPr id="19" name="标题 1"/>
          <p:cNvSpPr txBox="1">
            <a:spLocks/>
          </p:cNvSpPr>
          <p:nvPr/>
        </p:nvSpPr>
        <p:spPr>
          <a:xfrm>
            <a:off x="467544" y="58614"/>
            <a:ext cx="8676456" cy="8501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ea"/>
                <a:ea typeface="+mj-ea"/>
                <a:cs typeface="+mj-cs"/>
              </a:defRPr>
            </a:lvl1pPr>
          </a:lstStyle>
          <a:p>
            <a:r>
              <a:rPr lang="zh-CN" altLang="en-US" sz="2400" dirty="0" smtClean="0"/>
              <a:t>同时</a:t>
            </a:r>
            <a:r>
              <a:rPr lang="zh-CN" altLang="en-US" sz="2400" dirty="0"/>
              <a:t>满足低延时高吞吐量的方法研究</a:t>
            </a:r>
            <a:r>
              <a:rPr lang="en-US" altLang="zh-CN" sz="1800" dirty="0" smtClean="0">
                <a:solidFill>
                  <a:prstClr val="black"/>
                </a:solidFill>
              </a:rPr>
              <a:t>(3/5)</a:t>
            </a:r>
            <a:endParaRPr lang="zh-CN" altLang="en-US" dirty="0"/>
          </a:p>
        </p:txBody>
      </p:sp>
    </p:spTree>
    <p:extLst>
      <p:ext uri="{BB962C8B-B14F-4D97-AF65-F5344CB8AC3E}">
        <p14:creationId xmlns:p14="http://schemas.microsoft.com/office/powerpoint/2010/main" val="225025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stretch>
            <a:fillRect/>
          </a:stretch>
        </p:blipFill>
        <p:spPr>
          <a:xfrm>
            <a:off x="3635896" y="4509120"/>
            <a:ext cx="3647157" cy="1621774"/>
          </a:xfrm>
          <a:prstGeom prst="rect">
            <a:avLst/>
          </a:prstGeom>
        </p:spPr>
      </p:pic>
      <p:sp>
        <p:nvSpPr>
          <p:cNvPr id="3" name="内容占位符 2"/>
          <p:cNvSpPr>
            <a:spLocks noGrp="1"/>
          </p:cNvSpPr>
          <p:nvPr>
            <p:ph idx="1"/>
          </p:nvPr>
        </p:nvSpPr>
        <p:spPr/>
        <p:txBody>
          <a:bodyPr>
            <a:normAutofit/>
          </a:bodyPr>
          <a:lstStyle/>
          <a:p>
            <a:r>
              <a:rPr lang="zh-CN" altLang="en-US" dirty="0" smtClean="0"/>
              <a:t>动态</a:t>
            </a:r>
            <a:r>
              <a:rPr lang="zh-CN" altLang="en-US" dirty="0"/>
              <a:t>路径划分</a:t>
            </a:r>
            <a:r>
              <a:rPr lang="zh-CN" altLang="en-US" dirty="0" smtClean="0"/>
              <a:t>算法</a:t>
            </a:r>
            <a:endParaRPr lang="en-US" altLang="zh-CN" dirty="0" smtClean="0"/>
          </a:p>
          <a:p>
            <a:pPr lvl="1"/>
            <a:r>
              <a:rPr lang="zh-CN" altLang="en-US" dirty="0" smtClean="0"/>
              <a:t>问题定义</a:t>
            </a:r>
            <a:endParaRPr lang="en-US" altLang="zh-CN" dirty="0" smtClean="0"/>
          </a:p>
          <a:p>
            <a:pPr marL="457200" lvl="1" indent="0">
              <a:buNone/>
            </a:pPr>
            <a:r>
              <a:rPr lang="en-US" altLang="zh-CN" sz="2000" b="1" i="1" dirty="0" smtClean="0">
                <a:solidFill>
                  <a:srgbClr val="FF0000"/>
                </a:solidFill>
              </a:rPr>
              <a:t>GMU</a:t>
            </a:r>
            <a:r>
              <a:rPr lang="zh-CN" altLang="en-US" sz="2000" b="1" i="1" dirty="0" smtClean="0">
                <a:solidFill>
                  <a:srgbClr val="FF0000"/>
                </a:solidFill>
              </a:rPr>
              <a:t>问题：根据路径延时的上下界以及实</a:t>
            </a:r>
            <a:endParaRPr lang="en-US" altLang="zh-CN" sz="2000" b="1" i="1" dirty="0" smtClean="0">
              <a:solidFill>
                <a:srgbClr val="FF0000"/>
              </a:solidFill>
            </a:endParaRPr>
          </a:p>
          <a:p>
            <a:pPr marL="457200" lvl="1" indent="0">
              <a:buNone/>
            </a:pPr>
            <a:r>
              <a:rPr lang="zh-CN" altLang="en-US" sz="2000" b="1" i="1" dirty="0" smtClean="0">
                <a:solidFill>
                  <a:srgbClr val="FF0000"/>
                </a:solidFill>
              </a:rPr>
              <a:t>时流量负载，以最小的费用动态增减低</a:t>
            </a:r>
            <a:endParaRPr lang="en-US" altLang="zh-CN" sz="2000" b="1" i="1" dirty="0" smtClean="0">
              <a:solidFill>
                <a:srgbClr val="FF0000"/>
              </a:solidFill>
            </a:endParaRPr>
          </a:p>
          <a:p>
            <a:pPr marL="457200" lvl="1" indent="0">
              <a:buNone/>
            </a:pPr>
            <a:r>
              <a:rPr lang="zh-CN" altLang="en-US" sz="2000" b="1" i="1" dirty="0" smtClean="0">
                <a:solidFill>
                  <a:srgbClr val="FF0000"/>
                </a:solidFill>
              </a:rPr>
              <a:t>延时路径和高吞吐量路径</a:t>
            </a:r>
            <a:endParaRPr lang="en-US" altLang="zh-CN" sz="2000" b="1" i="1" dirty="0" smtClean="0">
              <a:solidFill>
                <a:srgbClr val="FF0000"/>
              </a:solidFill>
            </a:endParaRPr>
          </a:p>
          <a:p>
            <a:pPr lvl="1"/>
            <a:r>
              <a:rPr lang="en-US" altLang="zh-CN" dirty="0" smtClean="0">
                <a:latin typeface="Times New Roman" panose="02020603050405020304" pitchFamily="18" charset="0"/>
                <a:cs typeface="Times New Roman" panose="02020603050405020304" pitchFamily="18" charset="0"/>
              </a:rPr>
              <a:t>NPC</a:t>
            </a:r>
            <a:r>
              <a:rPr lang="zh-CN" altLang="en-US" dirty="0" smtClean="0"/>
              <a:t>证明</a:t>
            </a:r>
            <a:endParaRPr lang="en-US" altLang="zh-CN" dirty="0" smtClean="0"/>
          </a:p>
          <a:p>
            <a:pPr marL="1371600" lvl="3" indent="0">
              <a:buNone/>
            </a:pPr>
            <a:endParaRPr lang="en-US" altLang="zh-CN" dirty="0" smtClean="0"/>
          </a:p>
          <a:p>
            <a:pPr lvl="1"/>
            <a:r>
              <a:rPr lang="zh-CN" altLang="en-US" dirty="0" smtClean="0"/>
              <a:t>近似算法</a:t>
            </a:r>
            <a:endParaRPr lang="en-US" altLang="zh-CN" dirty="0"/>
          </a:p>
          <a:p>
            <a:pPr marL="457200" lvl="1" indent="0">
              <a:buNone/>
            </a:pPr>
            <a:r>
              <a:rPr lang="en-US" altLang="zh-CN" sz="1800" dirty="0" smtClean="0"/>
              <a:t>1.</a:t>
            </a:r>
            <a:r>
              <a:rPr lang="zh-CN" altLang="en-US" sz="1800" dirty="0" smtClean="0"/>
              <a:t>基于</a:t>
            </a:r>
            <a:r>
              <a:rPr lang="zh-CN" altLang="en-US" sz="1800" dirty="0"/>
              <a:t>贪心的近似算法</a:t>
            </a:r>
            <a:endParaRPr lang="en-US" altLang="zh-CN" sz="1800" dirty="0"/>
          </a:p>
          <a:p>
            <a:pPr marL="457200" lvl="1" indent="0">
              <a:buNone/>
            </a:pPr>
            <a:r>
              <a:rPr lang="en-US" altLang="zh-CN" sz="1800" dirty="0" smtClean="0">
                <a:latin typeface="Times New Roman" panose="02020603050405020304" pitchFamily="18" charset="0"/>
                <a:cs typeface="Times New Roman" panose="02020603050405020304" pitchFamily="18" charset="0"/>
              </a:rPr>
              <a:t>2.O(M</a:t>
            </a:r>
            <a:r>
              <a:rPr lang="en-US" altLang="zh-CN" sz="1800" baseline="30000" dirty="0" smtClean="0">
                <a:latin typeface="Times New Roman" panose="02020603050405020304" pitchFamily="18" charset="0"/>
                <a:cs typeface="Times New Roman" panose="02020603050405020304" pitchFamily="18" charset="0"/>
              </a:rPr>
              <a:t>2</a:t>
            </a:r>
            <a:r>
              <a:rPr lang="en-US" altLang="zh-CN" sz="1800" dirty="0" smtClean="0">
                <a:latin typeface="Times New Roman" panose="02020603050405020304" pitchFamily="18" charset="0"/>
                <a:cs typeface="Times New Roman" panose="02020603050405020304" pitchFamily="18" charset="0"/>
              </a:rPr>
              <a:t>N</a:t>
            </a:r>
            <a:r>
              <a:rPr lang="en-US" altLang="zh-CN" sz="1800" baseline="30000" dirty="0" smtClean="0">
                <a:latin typeface="Times New Roman" panose="02020603050405020304" pitchFamily="18" charset="0"/>
                <a:cs typeface="Times New Roman" panose="02020603050405020304" pitchFamily="18" charset="0"/>
              </a:rPr>
              <a:t>2</a:t>
            </a:r>
            <a:r>
              <a:rPr lang="en-US" altLang="zh-CN" sz="1800" dirty="0">
                <a:latin typeface="Times New Roman" panose="02020603050405020304" pitchFamily="18" charset="0"/>
                <a:cs typeface="Times New Roman" panose="02020603050405020304" pitchFamily="18" charset="0"/>
              </a:rPr>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dirty="0"/>
          </a:p>
        </p:txBody>
      </p:sp>
      <p:pic>
        <p:nvPicPr>
          <p:cNvPr id="5" name="图片 4"/>
          <p:cNvPicPr>
            <a:picLocks noChangeAspect="1"/>
          </p:cNvPicPr>
          <p:nvPr/>
        </p:nvPicPr>
        <p:blipFill>
          <a:blip r:embed="rId4" cstate="print"/>
          <a:stretch>
            <a:fillRect/>
          </a:stretch>
        </p:blipFill>
        <p:spPr>
          <a:xfrm>
            <a:off x="5556894" y="2116708"/>
            <a:ext cx="3121735" cy="1603407"/>
          </a:xfrm>
          <a:prstGeom prst="rect">
            <a:avLst/>
          </a:prstGeom>
        </p:spPr>
      </p:pic>
      <p:pic>
        <p:nvPicPr>
          <p:cNvPr id="6" name="图片 5"/>
          <p:cNvPicPr>
            <a:picLocks noChangeAspect="1"/>
          </p:cNvPicPr>
          <p:nvPr/>
        </p:nvPicPr>
        <p:blipFill>
          <a:blip r:embed="rId5" cstate="print"/>
          <a:stretch>
            <a:fillRect/>
          </a:stretch>
        </p:blipFill>
        <p:spPr>
          <a:xfrm>
            <a:off x="5204023" y="4015974"/>
            <a:ext cx="3550384" cy="1691980"/>
          </a:xfrm>
          <a:prstGeom prst="rect">
            <a:avLst/>
          </a:prstGeom>
        </p:spPr>
      </p:pic>
      <p:pic>
        <p:nvPicPr>
          <p:cNvPr id="8" name="图片 7"/>
          <p:cNvPicPr>
            <a:picLocks noChangeAspect="1"/>
          </p:cNvPicPr>
          <p:nvPr/>
        </p:nvPicPr>
        <p:blipFill>
          <a:blip r:embed="rId6" cstate="print"/>
          <a:stretch>
            <a:fillRect/>
          </a:stretch>
        </p:blipFill>
        <p:spPr>
          <a:xfrm>
            <a:off x="1259632" y="3990901"/>
            <a:ext cx="2943225" cy="295275"/>
          </a:xfrm>
          <a:prstGeom prst="rect">
            <a:avLst/>
          </a:prstGeom>
        </p:spPr>
      </p:pic>
      <p:sp>
        <p:nvSpPr>
          <p:cNvPr id="10" name="标题 1"/>
          <p:cNvSpPr>
            <a:spLocks noGrp="1"/>
          </p:cNvSpPr>
          <p:nvPr>
            <p:ph type="title"/>
          </p:nvPr>
        </p:nvSpPr>
        <p:spPr>
          <a:xfrm>
            <a:off x="467544" y="58614"/>
            <a:ext cx="8676456" cy="850106"/>
          </a:xfrm>
        </p:spPr>
        <p:txBody>
          <a:bodyPr>
            <a:normAutofit/>
          </a:bodyPr>
          <a:lstStyle/>
          <a:p>
            <a:r>
              <a:rPr lang="zh-CN" altLang="en-US" sz="2400" dirty="0" smtClean="0"/>
              <a:t>同时</a:t>
            </a:r>
            <a:r>
              <a:rPr lang="zh-CN" altLang="en-US" sz="2400" dirty="0"/>
              <a:t>满足低延时高吞吐量的方法研究</a:t>
            </a:r>
            <a:r>
              <a:rPr lang="en-US" altLang="zh-CN" sz="1800" dirty="0" smtClean="0">
                <a:solidFill>
                  <a:prstClr val="black"/>
                </a:solidFill>
              </a:rPr>
              <a:t>(4/5</a:t>
            </a:r>
            <a:r>
              <a:rPr lang="en-US" altLang="zh-CN" sz="1800" dirty="0">
                <a:solidFill>
                  <a:prstClr val="black"/>
                </a:solidFill>
              </a:rPr>
              <a:t>)</a:t>
            </a:r>
            <a:endParaRPr lang="zh-CN" altLang="en-US" dirty="0"/>
          </a:p>
        </p:txBody>
      </p:sp>
    </p:spTree>
    <p:extLst>
      <p:ext uri="{BB962C8B-B14F-4D97-AF65-F5344CB8AC3E}">
        <p14:creationId xmlns:p14="http://schemas.microsoft.com/office/powerpoint/2010/main" val="2060474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9301"/>
            <a:ext cx="8229600" cy="5318051"/>
          </a:xfrm>
        </p:spPr>
        <p:txBody>
          <a:bodyPr>
            <a:normAutofit/>
          </a:bodyPr>
          <a:lstStyle/>
          <a:p>
            <a:r>
              <a:rPr lang="zh-CN" altLang="en-US" dirty="0" smtClean="0"/>
              <a:t>流调度</a:t>
            </a:r>
            <a:endParaRPr lang="en-US" altLang="zh-CN" dirty="0" smtClean="0"/>
          </a:p>
          <a:p>
            <a:pPr lvl="1"/>
            <a:r>
              <a:rPr lang="zh-CN" altLang="en-US" dirty="0" smtClean="0"/>
              <a:t>路径标记</a:t>
            </a:r>
            <a:endParaRPr lang="en-US" altLang="zh-CN" dirty="0" smtClean="0"/>
          </a:p>
          <a:p>
            <a:pPr lvl="2"/>
            <a:r>
              <a:rPr lang="en-US" altLang="zh-CN" dirty="0" smtClean="0">
                <a:latin typeface="Times New Roman" panose="02020603050405020304" pitchFamily="18" charset="0"/>
                <a:cs typeface="Times New Roman" panose="02020603050405020304" pitchFamily="18" charset="0"/>
              </a:rPr>
              <a:t>VLAN+TRUNK</a:t>
            </a:r>
          </a:p>
          <a:p>
            <a:pPr lvl="2"/>
            <a:r>
              <a:rPr lang="zh-CN" altLang="en-US" dirty="0" smtClean="0">
                <a:latin typeface="Times New Roman" panose="02020603050405020304" pitchFamily="18" charset="0"/>
                <a:cs typeface="Times New Roman" panose="02020603050405020304" pitchFamily="18" charset="0"/>
              </a:rPr>
              <a:t>无需对现网做任何修改，可直接部署</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t>大流集中式调度</a:t>
            </a:r>
            <a:endParaRPr lang="en-US" altLang="zh-CN" dirty="0" smtClean="0"/>
          </a:p>
          <a:p>
            <a:pPr lvl="2"/>
            <a:r>
              <a:rPr lang="zh-CN" altLang="en-US" dirty="0" smtClean="0"/>
              <a:t>响应式流表加载（</a:t>
            </a:r>
            <a:r>
              <a:rPr lang="en-US" altLang="zh-CN" dirty="0" smtClean="0">
                <a:latin typeface="Times New Roman" panose="02020603050405020304" pitchFamily="18" charset="0"/>
                <a:cs typeface="Times New Roman" panose="02020603050405020304" pitchFamily="18" charset="0"/>
              </a:rPr>
              <a:t>Reactively</a:t>
            </a:r>
            <a:r>
              <a:rPr lang="zh-CN" altLang="en-US" dirty="0" smtClean="0"/>
              <a:t>）</a:t>
            </a:r>
            <a:endParaRPr lang="en-US" altLang="zh-CN" dirty="0" smtClean="0"/>
          </a:p>
          <a:p>
            <a:pPr lvl="2"/>
            <a:r>
              <a:rPr lang="en-US" altLang="zh-CN" dirty="0" smtClean="0">
                <a:latin typeface="Times New Roman" panose="02020603050405020304" pitchFamily="18" charset="0"/>
                <a:cs typeface="Times New Roman" panose="02020603050405020304" pitchFamily="18" charset="0"/>
              </a:rPr>
              <a:t>Bin-Packing</a:t>
            </a:r>
          </a:p>
          <a:p>
            <a:pPr lvl="1"/>
            <a:r>
              <a:rPr lang="zh-CN" altLang="en-US" dirty="0" smtClean="0"/>
              <a:t>小流分布式调度</a:t>
            </a:r>
            <a:endParaRPr lang="en-US" altLang="zh-CN" dirty="0" smtClean="0"/>
          </a:p>
          <a:p>
            <a:pPr lvl="2"/>
            <a:r>
              <a:rPr lang="zh-CN" altLang="en-US" dirty="0" smtClean="0"/>
              <a:t>流表项预加载</a:t>
            </a:r>
            <a:r>
              <a:rPr lang="en-US" altLang="zh-CN" dirty="0" smtClean="0"/>
              <a:t>(</a:t>
            </a:r>
            <a:r>
              <a:rPr lang="en-US" altLang="zh-CN" dirty="0" smtClean="0">
                <a:latin typeface="Times New Roman" panose="02020603050405020304" pitchFamily="18" charset="0"/>
                <a:cs typeface="Times New Roman" panose="02020603050405020304" pitchFamily="18" charset="0"/>
              </a:rPr>
              <a:t>Proactively</a:t>
            </a:r>
            <a:r>
              <a:rPr lang="en-US" altLang="zh-CN" dirty="0" smtClean="0"/>
              <a:t>)</a:t>
            </a:r>
          </a:p>
          <a:p>
            <a:pPr lvl="2"/>
            <a:r>
              <a:rPr lang="en-US" altLang="zh-CN" dirty="0" smtClean="0">
                <a:latin typeface="Times New Roman" panose="02020603050405020304" pitchFamily="18" charset="0"/>
                <a:cs typeface="Times New Roman" panose="02020603050405020304" pitchFamily="18" charset="0"/>
              </a:rPr>
              <a:t>ECMP</a:t>
            </a:r>
            <a:endParaRPr lang="zh-CN" altLang="en-US"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dirty="0"/>
          </a:p>
        </p:txBody>
      </p:sp>
      <p:sp>
        <p:nvSpPr>
          <p:cNvPr id="6" name="标题 1"/>
          <p:cNvSpPr>
            <a:spLocks noGrp="1"/>
          </p:cNvSpPr>
          <p:nvPr>
            <p:ph type="title"/>
          </p:nvPr>
        </p:nvSpPr>
        <p:spPr>
          <a:xfrm>
            <a:off x="467544" y="58614"/>
            <a:ext cx="8676456" cy="850106"/>
          </a:xfrm>
        </p:spPr>
        <p:txBody>
          <a:bodyPr>
            <a:normAutofit/>
          </a:bodyPr>
          <a:lstStyle/>
          <a:p>
            <a:r>
              <a:rPr lang="zh-CN" altLang="en-US" dirty="0"/>
              <a:t>研究内容一</a:t>
            </a:r>
            <a:r>
              <a:rPr lang="en-US" altLang="zh-CN" dirty="0" smtClean="0"/>
              <a:t>:</a:t>
            </a:r>
            <a:r>
              <a:rPr lang="zh-CN" altLang="en-US" sz="2400" dirty="0"/>
              <a:t>同时满足低延时高吞吐量的方法研究</a:t>
            </a:r>
            <a:r>
              <a:rPr lang="en-US" altLang="zh-CN" sz="1800" dirty="0" smtClean="0">
                <a:solidFill>
                  <a:prstClr val="black"/>
                </a:solidFill>
              </a:rPr>
              <a:t>(5/5</a:t>
            </a:r>
            <a:r>
              <a:rPr lang="en-US" altLang="zh-CN" sz="1800" dirty="0">
                <a:solidFill>
                  <a:prstClr val="black"/>
                </a:solidFill>
              </a:rPr>
              <a:t>)</a:t>
            </a:r>
            <a:endParaRPr lang="zh-CN" altLang="en-US" dirty="0"/>
          </a:p>
        </p:txBody>
      </p:sp>
    </p:spTree>
    <p:extLst>
      <p:ext uri="{BB962C8B-B14F-4D97-AF65-F5344CB8AC3E}">
        <p14:creationId xmlns:p14="http://schemas.microsoft.com/office/powerpoint/2010/main" val="3329502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58614"/>
            <a:ext cx="9144000" cy="850106"/>
          </a:xfrm>
        </p:spPr>
        <p:txBody>
          <a:bodyPr>
            <a:normAutofit/>
          </a:bodyPr>
          <a:lstStyle/>
          <a:p>
            <a:r>
              <a:rPr lang="zh-CN" altLang="en-US" sz="2700" dirty="0" smtClean="0">
                <a:solidFill>
                  <a:prstClr val="black"/>
                </a:solidFill>
              </a:rPr>
              <a:t>满足</a:t>
            </a:r>
            <a:r>
              <a:rPr lang="zh-CN" altLang="en-US" sz="2700" dirty="0">
                <a:solidFill>
                  <a:prstClr val="black"/>
                </a:solidFill>
              </a:rPr>
              <a:t>租户不同</a:t>
            </a:r>
            <a:r>
              <a:rPr lang="en-US" altLang="zh-CN" sz="2700" dirty="0" err="1">
                <a:solidFill>
                  <a:prstClr val="black"/>
                </a:solidFill>
              </a:rPr>
              <a:t>QoS</a:t>
            </a:r>
            <a:r>
              <a:rPr lang="zh-CN" altLang="en-US" sz="2700" dirty="0">
                <a:solidFill>
                  <a:prstClr val="black"/>
                </a:solidFill>
              </a:rPr>
              <a:t>的</a:t>
            </a:r>
            <a:r>
              <a:rPr lang="zh-CN" altLang="en-US" sz="2200" dirty="0">
                <a:solidFill>
                  <a:prstClr val="black"/>
                </a:solidFill>
              </a:rPr>
              <a:t>多路径带宽保障方法研究</a:t>
            </a:r>
            <a:r>
              <a:rPr lang="en-US" altLang="zh-CN" sz="1600" dirty="0" smtClean="0">
                <a:solidFill>
                  <a:prstClr val="black"/>
                </a:solidFill>
              </a:rPr>
              <a:t>(1/2</a:t>
            </a:r>
            <a:r>
              <a:rPr lang="en-US" altLang="zh-CN" sz="1600" dirty="0">
                <a:solidFill>
                  <a:prstClr val="black"/>
                </a:solidFill>
              </a:rPr>
              <a:t>)</a:t>
            </a:r>
            <a:endParaRPr lang="zh-CN" altLang="en-US" sz="1600" dirty="0"/>
          </a:p>
        </p:txBody>
      </p:sp>
      <p:sp>
        <p:nvSpPr>
          <p:cNvPr id="3" name="内容占位符 2"/>
          <p:cNvSpPr>
            <a:spLocks noGrp="1"/>
          </p:cNvSpPr>
          <p:nvPr>
            <p:ph idx="1"/>
          </p:nvPr>
        </p:nvSpPr>
        <p:spPr>
          <a:xfrm>
            <a:off x="457200" y="1196752"/>
            <a:ext cx="8229600" cy="5063439"/>
          </a:xfrm>
        </p:spPr>
        <p:txBody>
          <a:bodyPr>
            <a:normAutofit/>
          </a:bodyPr>
          <a:lstStyle/>
          <a:p>
            <a:r>
              <a:rPr lang="zh-CN" altLang="en-US" dirty="0" smtClean="0"/>
              <a:t>研究问题</a:t>
            </a:r>
            <a:endParaRPr lang="en-US" altLang="zh-CN" dirty="0" smtClean="0"/>
          </a:p>
          <a:p>
            <a:pPr lvl="1"/>
            <a:r>
              <a:rPr lang="zh-CN" altLang="en-US" sz="2400" dirty="0"/>
              <a:t>如何基于</a:t>
            </a:r>
            <a:r>
              <a:rPr lang="en-US" altLang="zh-CN" sz="2400" dirty="0" smtClean="0">
                <a:latin typeface="Times New Roman" panose="02020603050405020304" pitchFamily="18" charset="0"/>
                <a:cs typeface="Times New Roman" panose="02020603050405020304" pitchFamily="18" charset="0"/>
              </a:rPr>
              <a:t>DCN</a:t>
            </a:r>
            <a:r>
              <a:rPr lang="zh-CN" altLang="en-US" sz="2400" dirty="0" smtClean="0"/>
              <a:t>的多路径特性为租户提供带宽保障，保障租户的不同</a:t>
            </a:r>
            <a:r>
              <a:rPr lang="en-US" altLang="zh-CN" sz="2400" dirty="0" err="1" smtClean="0">
                <a:latin typeface="Times New Roman" panose="02020603050405020304" pitchFamily="18" charset="0"/>
                <a:cs typeface="Times New Roman" panose="02020603050405020304" pitchFamily="18" charset="0"/>
              </a:rPr>
              <a:t>QoS</a:t>
            </a:r>
            <a:endParaRPr lang="en-US" altLang="zh-CN" sz="2400" dirty="0">
              <a:latin typeface="Times New Roman" panose="02020603050405020304" pitchFamily="18" charset="0"/>
              <a:cs typeface="Times New Roman" panose="02020603050405020304" pitchFamily="18" charset="0"/>
            </a:endParaRPr>
          </a:p>
          <a:p>
            <a:pPr lvl="1"/>
            <a:endParaRPr lang="en-US" altLang="zh-CN" sz="2400" dirty="0" smtClean="0">
              <a:latin typeface="Times New Roman" panose="02020603050405020304" pitchFamily="18" charset="0"/>
              <a:cs typeface="Times New Roman" panose="02020603050405020304" pitchFamily="18" charset="0"/>
            </a:endParaRPr>
          </a:p>
          <a:p>
            <a:pPr lvl="1"/>
            <a:endParaRPr lang="en-US" altLang="zh-CN" sz="2400" dirty="0">
              <a:latin typeface="Times New Roman" panose="02020603050405020304" pitchFamily="18" charset="0"/>
              <a:cs typeface="Times New Roman" panose="02020603050405020304" pitchFamily="18" charset="0"/>
            </a:endParaRPr>
          </a:p>
          <a:p>
            <a:pPr lvl="1"/>
            <a:r>
              <a:rPr lang="zh-CN" altLang="en-US" sz="2400" dirty="0" smtClean="0">
                <a:latin typeface="Times New Roman" panose="02020603050405020304" pitchFamily="18" charset="0"/>
                <a:cs typeface="Times New Roman" panose="02020603050405020304" pitchFamily="18" charset="0"/>
              </a:rPr>
              <a:t>单路径</a:t>
            </a:r>
            <a:r>
              <a:rPr lang="en-US" altLang="zh-CN" sz="2400" dirty="0" smtClean="0">
                <a:latin typeface="Times New Roman" panose="02020603050405020304" pitchFamily="18" charset="0"/>
                <a:cs typeface="Times New Roman" panose="02020603050405020304" pitchFamily="18" charset="0"/>
              </a:rPr>
              <a:t>VS</a:t>
            </a:r>
            <a:r>
              <a:rPr lang="zh-CN" altLang="en-US" sz="2400" dirty="0" smtClean="0">
                <a:latin typeface="Times New Roman" panose="02020603050405020304" pitchFamily="18" charset="0"/>
                <a:cs typeface="Times New Roman" panose="02020603050405020304" pitchFamily="18" charset="0"/>
              </a:rPr>
              <a:t>多路径（如右图）</a:t>
            </a:r>
            <a:endParaRPr lang="en-US" altLang="zh-CN" sz="2400" dirty="0" smtClean="0">
              <a:latin typeface="Times New Roman" panose="02020603050405020304" pitchFamily="18" charset="0"/>
              <a:cs typeface="Times New Roman" panose="02020603050405020304" pitchFamily="18" charset="0"/>
            </a:endParaRPr>
          </a:p>
          <a:p>
            <a:pPr lvl="2"/>
            <a:r>
              <a:rPr lang="zh-CN" altLang="en-US" sz="2200" dirty="0" smtClean="0">
                <a:latin typeface="Times New Roman" panose="02020603050405020304" pitchFamily="18" charset="0"/>
                <a:cs typeface="Times New Roman" panose="02020603050405020304" pitchFamily="18" charset="0"/>
              </a:rPr>
              <a:t>带宽利用率低</a:t>
            </a:r>
            <a:endParaRPr lang="en-US" altLang="zh-CN" sz="2200" dirty="0" smtClean="0">
              <a:latin typeface="Times New Roman" panose="02020603050405020304" pitchFamily="18" charset="0"/>
              <a:cs typeface="Times New Roman" panose="02020603050405020304" pitchFamily="18" charset="0"/>
            </a:endParaRPr>
          </a:p>
          <a:p>
            <a:pPr lvl="2"/>
            <a:r>
              <a:rPr lang="zh-CN" altLang="en-US" sz="2200" dirty="0">
                <a:latin typeface="Times New Roman" panose="02020603050405020304" pitchFamily="18" charset="0"/>
                <a:cs typeface="Times New Roman" panose="02020603050405020304" pitchFamily="18" charset="0"/>
              </a:rPr>
              <a:t>不</a:t>
            </a:r>
            <a:r>
              <a:rPr lang="zh-CN" altLang="en-US" sz="2200" dirty="0" smtClean="0">
                <a:latin typeface="Times New Roman" panose="02020603050405020304" pitchFamily="18" charset="0"/>
                <a:cs typeface="Times New Roman" panose="02020603050405020304" pitchFamily="18" charset="0"/>
              </a:rPr>
              <a:t>支持灵活负载均衡</a:t>
            </a:r>
            <a:endParaRPr lang="en-US" altLang="zh-CN" sz="2200" dirty="0" smtClean="0">
              <a:latin typeface="Times New Roman" panose="02020603050405020304" pitchFamily="18" charset="0"/>
              <a:cs typeface="Times New Roman" panose="02020603050405020304" pitchFamily="18" charset="0"/>
            </a:endParaRPr>
          </a:p>
          <a:p>
            <a:pPr lvl="2"/>
            <a:endParaRPr lang="en-US" altLang="zh-CN" sz="2200" dirty="0" smtClean="0">
              <a:latin typeface="Times New Roman" panose="02020603050405020304" pitchFamily="18" charset="0"/>
              <a:cs typeface="Times New Roman" panose="02020603050405020304" pitchFamily="18" charset="0"/>
            </a:endParaRPr>
          </a:p>
          <a:p>
            <a:pPr lvl="1"/>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dirty="0"/>
          </a:p>
        </p:txBody>
      </p:sp>
      <p:pic>
        <p:nvPicPr>
          <p:cNvPr id="6" name="图片 5"/>
          <p:cNvPicPr>
            <a:picLocks noChangeAspect="1"/>
          </p:cNvPicPr>
          <p:nvPr/>
        </p:nvPicPr>
        <p:blipFill>
          <a:blip r:embed="rId3" cstate="print"/>
          <a:stretch>
            <a:fillRect/>
          </a:stretch>
        </p:blipFill>
        <p:spPr>
          <a:xfrm>
            <a:off x="5076056" y="2996952"/>
            <a:ext cx="4032448" cy="2941544"/>
          </a:xfrm>
          <a:prstGeom prst="rect">
            <a:avLst/>
          </a:prstGeom>
        </p:spPr>
      </p:pic>
    </p:spTree>
    <p:extLst>
      <p:ext uri="{BB962C8B-B14F-4D97-AF65-F5344CB8AC3E}">
        <p14:creationId xmlns:p14="http://schemas.microsoft.com/office/powerpoint/2010/main" val="80082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云计算多租户带宽保障</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公有云平台（如阿里云，亚马逊云等）公开为租户提供弹性虚拟化的计算资源，网络资源和存储资源</a:t>
            </a:r>
          </a:p>
          <a:p>
            <a:r>
              <a:rPr kumimoji="1" lang="zh-CN" altLang="en-US" sz="2400" dirty="0" smtClean="0"/>
              <a:t>当前，计算资源和存储资源已经较好地实现资源的虚拟化与隔离化，如</a:t>
            </a:r>
            <a:r>
              <a:rPr kumimoji="1" lang="en-US" altLang="zh-CN" sz="2400" dirty="0" smtClean="0"/>
              <a:t>KVM</a:t>
            </a:r>
            <a:r>
              <a:rPr kumimoji="1" lang="zh-CN" altLang="en-US" sz="2400" dirty="0" smtClean="0"/>
              <a:t>，</a:t>
            </a:r>
            <a:r>
              <a:rPr kumimoji="1" lang="en-US" altLang="zh-CN" sz="2400" dirty="0" smtClean="0"/>
              <a:t>VMWare</a:t>
            </a:r>
            <a:r>
              <a:rPr kumimoji="1" lang="zh-CN" altLang="en-US" sz="2400" dirty="0" smtClean="0"/>
              <a:t>，</a:t>
            </a:r>
            <a:r>
              <a:rPr kumimoji="1" lang="en-US" altLang="zh-CN" sz="2400" dirty="0" smtClean="0"/>
              <a:t>XEN</a:t>
            </a:r>
            <a:r>
              <a:rPr kumimoji="1" lang="zh-CN" altLang="en-US" sz="2400" dirty="0" smtClean="0"/>
              <a:t>，</a:t>
            </a:r>
            <a:r>
              <a:rPr kumimoji="1" lang="en-US" altLang="zh-CN" sz="2400" dirty="0" err="1" smtClean="0"/>
              <a:t>Docker</a:t>
            </a:r>
            <a:r>
              <a:rPr kumimoji="1" lang="zh-CN" altLang="en-US" sz="2400" dirty="0" smtClean="0"/>
              <a:t>等</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dirty="0"/>
          </a:p>
        </p:txBody>
      </p:sp>
      <p:pic>
        <p:nvPicPr>
          <p:cNvPr id="5" name="图片 4"/>
          <p:cNvPicPr>
            <a:picLocks noChangeAspect="1"/>
          </p:cNvPicPr>
          <p:nvPr/>
        </p:nvPicPr>
        <p:blipFill>
          <a:blip r:embed="rId2" cstate="print"/>
          <a:stretch>
            <a:fillRect/>
          </a:stretch>
        </p:blipFill>
        <p:spPr>
          <a:xfrm>
            <a:off x="467544" y="3146375"/>
            <a:ext cx="4248472" cy="3313029"/>
          </a:xfrm>
          <a:prstGeom prst="rect">
            <a:avLst/>
          </a:prstGeom>
        </p:spPr>
      </p:pic>
      <p:pic>
        <p:nvPicPr>
          <p:cNvPr id="6" name="图片 5"/>
          <p:cNvPicPr>
            <a:picLocks noChangeAspect="1"/>
          </p:cNvPicPr>
          <p:nvPr/>
        </p:nvPicPr>
        <p:blipFill>
          <a:blip r:embed="rId3" cstate="print"/>
          <a:stretch>
            <a:fillRect/>
          </a:stretch>
        </p:blipFill>
        <p:spPr>
          <a:xfrm>
            <a:off x="4765335" y="3279398"/>
            <a:ext cx="3803915" cy="2852936"/>
          </a:xfrm>
          <a:prstGeom prst="rect">
            <a:avLst/>
          </a:prstGeom>
        </p:spPr>
      </p:pic>
    </p:spTree>
    <p:extLst>
      <p:ext uri="{BB962C8B-B14F-4D97-AF65-F5344CB8AC3E}">
        <p14:creationId xmlns:p14="http://schemas.microsoft.com/office/powerpoint/2010/main" val="20074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zh-CN" altLang="en-US" sz="2800" dirty="0"/>
              <a:t>然而网络资源并没有很好地隔离，而是被各租户</a:t>
            </a:r>
            <a:r>
              <a:rPr kumimoji="1" lang="zh-CN" altLang="en-US" sz="2800" dirty="0" smtClean="0"/>
              <a:t>共享共享的网络不能提供可估计且可靠的网络服务</a:t>
            </a:r>
          </a:p>
          <a:p>
            <a:r>
              <a:rPr kumimoji="1" lang="zh-CN" altLang="en-US" sz="2800" dirty="0" smtClean="0"/>
              <a:t>为租户提供带宽保障是云计算提供</a:t>
            </a:r>
            <a:r>
              <a:rPr kumimoji="1" lang="en-US" altLang="zh-CN" sz="2800" dirty="0" err="1" smtClean="0"/>
              <a:t>QoS</a:t>
            </a:r>
            <a:r>
              <a:rPr kumimoji="1" lang="zh-CN" altLang="en-US" sz="2800" dirty="0" smtClean="0"/>
              <a:t>的重要方法</a:t>
            </a:r>
            <a:endParaRPr kumimoji="1" lang="zh-CN" altLang="en-US" sz="2800" dirty="0"/>
          </a:p>
          <a:p>
            <a:r>
              <a:rPr kumimoji="1" lang="zh-CN" altLang="en-US" sz="2800" dirty="0" smtClean="0"/>
              <a:t>带宽保障：为租户的各节点之间，提供租户定义的带宽资源</a:t>
            </a:r>
            <a:endParaRPr kumimoji="1" lang="zh-CN" altLang="en-US"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dirty="0"/>
          </a:p>
        </p:txBody>
      </p:sp>
      <p:pic>
        <p:nvPicPr>
          <p:cNvPr id="5" name="图片 4"/>
          <p:cNvPicPr>
            <a:picLocks noChangeAspect="1"/>
          </p:cNvPicPr>
          <p:nvPr/>
        </p:nvPicPr>
        <p:blipFill>
          <a:blip r:embed="rId2" cstate="print"/>
          <a:stretch>
            <a:fillRect/>
          </a:stretch>
        </p:blipFill>
        <p:spPr>
          <a:xfrm>
            <a:off x="755576" y="4569798"/>
            <a:ext cx="8514184" cy="1235466"/>
          </a:xfrm>
          <a:prstGeom prst="rect">
            <a:avLst/>
          </a:prstGeom>
        </p:spPr>
      </p:pic>
    </p:spTree>
    <p:extLst>
      <p:ext uri="{BB962C8B-B14F-4D97-AF65-F5344CB8AC3E}">
        <p14:creationId xmlns:p14="http://schemas.microsoft.com/office/powerpoint/2010/main" val="962033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研究现状</a:t>
            </a:r>
            <a:r>
              <a:rPr lang="en-US" altLang="zh-CN" sz="3600" dirty="0" smtClean="0"/>
              <a:t>—</a:t>
            </a:r>
            <a:r>
              <a:rPr lang="zh-CN" altLang="en-US" sz="3600" dirty="0" smtClean="0"/>
              <a:t>面向租户的带宽保障</a:t>
            </a:r>
            <a:endParaRPr lang="zh-CN" altLang="en-US" sz="1800" dirty="0"/>
          </a:p>
        </p:txBody>
      </p:sp>
      <p:sp>
        <p:nvSpPr>
          <p:cNvPr id="3" name="内容占位符 2"/>
          <p:cNvSpPr>
            <a:spLocks noGrp="1"/>
          </p:cNvSpPr>
          <p:nvPr>
            <p:ph idx="1"/>
          </p:nvPr>
        </p:nvSpPr>
        <p:spPr>
          <a:xfrm>
            <a:off x="457200" y="1279301"/>
            <a:ext cx="8229600" cy="5030019"/>
          </a:xfrm>
        </p:spPr>
        <p:txBody>
          <a:bodyPr>
            <a:normAutofit/>
          </a:bodyPr>
          <a:lstStyle/>
          <a:p>
            <a:r>
              <a:rPr lang="zh-CN" altLang="en-US" dirty="0" smtClean="0"/>
              <a:t>基于单路径的带宽保障</a:t>
            </a:r>
            <a:endParaRPr lang="en-US" altLang="zh-CN" sz="2000" dirty="0">
              <a:solidFill>
                <a:srgbClr val="FF0000"/>
              </a:solidFill>
            </a:endParaRPr>
          </a:p>
          <a:p>
            <a:pPr lvl="1"/>
            <a:r>
              <a:rPr lang="zh-CN" altLang="en-US" sz="2000" dirty="0" smtClean="0">
                <a:solidFill>
                  <a:srgbClr val="FF0000"/>
                </a:solidFill>
              </a:rPr>
              <a:t>文献：</a:t>
            </a:r>
            <a:r>
              <a:rPr lang="en-US" altLang="zh-CN" sz="1600" dirty="0" smtClean="0">
                <a:latin typeface="Comic Sans MS" panose="030F0702030302020204" pitchFamily="66" charset="0"/>
                <a:cs typeface="Times New Roman" panose="02020603050405020304" pitchFamily="18" charset="0"/>
              </a:rPr>
              <a:t>[CONEXT’10, </a:t>
            </a:r>
            <a:r>
              <a:rPr lang="en-US" altLang="zh-CN" sz="1600" dirty="0">
                <a:latin typeface="Comic Sans MS" panose="030F0702030302020204" pitchFamily="66" charset="0"/>
                <a:cs typeface="Times New Roman" panose="02020603050405020304" pitchFamily="18" charset="0"/>
              </a:rPr>
              <a:t>SIGCOMM’11, </a:t>
            </a:r>
            <a:r>
              <a:rPr lang="en-US" altLang="zh-CN" sz="1600" dirty="0" smtClean="0">
                <a:latin typeface="Comic Sans MS" panose="030F0702030302020204" pitchFamily="66" charset="0"/>
                <a:cs typeface="Times New Roman" panose="02020603050405020304" pitchFamily="18" charset="0"/>
              </a:rPr>
              <a:t>USENIX </a:t>
            </a:r>
            <a:r>
              <a:rPr lang="en-US" altLang="zh-CN" sz="1600" dirty="0">
                <a:latin typeface="Comic Sans MS" panose="030F0702030302020204" pitchFamily="66" charset="0"/>
                <a:cs typeface="Times New Roman" panose="02020603050405020304" pitchFamily="18" charset="0"/>
              </a:rPr>
              <a:t>WIOV’11</a:t>
            </a:r>
            <a:r>
              <a:rPr lang="en-US" altLang="zh-CN" sz="1600" dirty="0" smtClean="0">
                <a:latin typeface="Comic Sans MS" panose="030F0702030302020204" pitchFamily="66" charset="0"/>
                <a:cs typeface="Times New Roman" panose="02020603050405020304" pitchFamily="18" charset="0"/>
              </a:rPr>
              <a:t>, SIGCOMM’13, NSDI’13, HOTCLOUD’13]</a:t>
            </a:r>
            <a:endParaRPr lang="en-US" altLang="zh-CN" sz="2000" dirty="0" smtClean="0">
              <a:latin typeface="Comic Sans MS" panose="030F0702030302020204" pitchFamily="66" charset="0"/>
              <a:cs typeface="Times New Roman" panose="02020603050405020304" pitchFamily="18" charset="0"/>
            </a:endParaRPr>
          </a:p>
          <a:p>
            <a:pPr lvl="1"/>
            <a:r>
              <a:rPr lang="zh-CN" altLang="en-US" sz="2000" dirty="0">
                <a:solidFill>
                  <a:srgbClr val="FF0000"/>
                </a:solidFill>
              </a:rPr>
              <a:t>特征：</a:t>
            </a:r>
            <a:r>
              <a:rPr lang="zh-CN" altLang="en-US" sz="2000" dirty="0" smtClean="0">
                <a:latin typeface="Comic Sans MS" panose="030F0702030302020204" pitchFamily="66" charset="0"/>
                <a:cs typeface="Times New Roman" panose="02020603050405020304" pitchFamily="18" charset="0"/>
              </a:rPr>
              <a:t>从带宽保障模型，自适应性，控制方式到交换机需求和拓扑需求等不同的角度，提出了各种带宽保障方法</a:t>
            </a:r>
            <a:endParaRPr lang="en-US" altLang="zh-CN" sz="2000" dirty="0" smtClean="0">
              <a:latin typeface="Comic Sans MS" panose="030F0702030302020204" pitchFamily="66" charset="0"/>
              <a:cs typeface="Times New Roman" panose="02020603050405020304" pitchFamily="18" charset="0"/>
            </a:endParaRPr>
          </a:p>
          <a:p>
            <a:r>
              <a:rPr lang="zh-CN" altLang="en-US" dirty="0" smtClean="0">
                <a:latin typeface="Comic Sans MS" panose="030F0702030302020204" pitchFamily="66" charset="0"/>
                <a:cs typeface="Times New Roman" panose="02020603050405020304" pitchFamily="18" charset="0"/>
              </a:rPr>
              <a:t>基于多路径的流调度</a:t>
            </a:r>
            <a:endParaRPr lang="en-US" altLang="zh-CN" dirty="0" smtClean="0">
              <a:latin typeface="Comic Sans MS" panose="030F0702030302020204" pitchFamily="66" charset="0"/>
              <a:cs typeface="Times New Roman" panose="02020603050405020304" pitchFamily="18" charset="0"/>
            </a:endParaRPr>
          </a:p>
          <a:p>
            <a:pPr lvl="1"/>
            <a:r>
              <a:rPr lang="zh-CN" altLang="en-US" sz="2000" dirty="0" smtClean="0">
                <a:solidFill>
                  <a:srgbClr val="FF0000"/>
                </a:solidFill>
              </a:rPr>
              <a:t>文献：</a:t>
            </a:r>
            <a:r>
              <a:rPr lang="en-US" altLang="zh-CN" sz="1600" dirty="0" smtClean="0">
                <a:solidFill>
                  <a:prstClr val="black"/>
                </a:solidFill>
                <a:latin typeface="Comic Sans MS" panose="030F0702030302020204" pitchFamily="66" charset="0"/>
                <a:cs typeface="Times New Roman" panose="02020603050405020304" pitchFamily="18" charset="0"/>
              </a:rPr>
              <a:t>[SIGCOMM’11, NSDI’10]</a:t>
            </a:r>
            <a:endParaRPr lang="en-US" altLang="zh-CN" sz="2000" dirty="0" smtClean="0">
              <a:solidFill>
                <a:prstClr val="black"/>
              </a:solidFill>
              <a:latin typeface="Comic Sans MS" panose="030F0702030302020204" pitchFamily="66" charset="0"/>
              <a:cs typeface="Times New Roman" panose="02020603050405020304" pitchFamily="18" charset="0"/>
            </a:endParaRPr>
          </a:p>
          <a:p>
            <a:pPr lvl="1"/>
            <a:r>
              <a:rPr lang="zh-CN" altLang="en-US" sz="2000" dirty="0" smtClean="0">
                <a:solidFill>
                  <a:srgbClr val="FF0000"/>
                </a:solidFill>
              </a:rPr>
              <a:t>特征：</a:t>
            </a:r>
            <a:r>
              <a:rPr lang="zh-CN" altLang="en-US" sz="2000" dirty="0" smtClean="0">
                <a:solidFill>
                  <a:prstClr val="black"/>
                </a:solidFill>
                <a:latin typeface="Comic Sans MS" panose="030F0702030302020204" pitchFamily="66" charset="0"/>
                <a:cs typeface="Times New Roman" panose="02020603050405020304" pitchFamily="18" charset="0"/>
              </a:rPr>
              <a:t>充分利用</a:t>
            </a:r>
            <a:r>
              <a:rPr lang="en-US" altLang="zh-CN" sz="2000" dirty="0" smtClean="0">
                <a:solidFill>
                  <a:prstClr val="black"/>
                </a:solidFill>
                <a:latin typeface="Times New Roman" panose="02020603050405020304" pitchFamily="18" charset="0"/>
                <a:cs typeface="Times New Roman" panose="02020603050405020304" pitchFamily="18" charset="0"/>
              </a:rPr>
              <a:t>DCN</a:t>
            </a:r>
            <a:r>
              <a:rPr lang="zh-CN" altLang="en-US" sz="2000" dirty="0" smtClean="0">
                <a:solidFill>
                  <a:prstClr val="black"/>
                </a:solidFill>
                <a:latin typeface="Comic Sans MS" panose="030F0702030302020204" pitchFamily="66" charset="0"/>
                <a:cs typeface="Times New Roman" panose="02020603050405020304" pitchFamily="18" charset="0"/>
              </a:rPr>
              <a:t>的多路径的特点，提高网络利用率</a:t>
            </a:r>
            <a:endParaRPr lang="en-US" altLang="zh-CN" dirty="0">
              <a:latin typeface="Comic Sans MS" panose="030F0702030302020204" pitchFamily="66" charset="0"/>
              <a:cs typeface="Times New Roman" panose="02020603050405020304" pitchFamily="18" charset="0"/>
            </a:endParaRPr>
          </a:p>
          <a:p>
            <a:r>
              <a:rPr lang="zh-CN" altLang="en-US" dirty="0"/>
              <a:t>小结</a:t>
            </a:r>
            <a:endParaRPr lang="en-US" altLang="zh-CN" dirty="0"/>
          </a:p>
          <a:p>
            <a:pPr lvl="1"/>
            <a:r>
              <a:rPr lang="zh-CN" altLang="en-US" sz="2400" dirty="0"/>
              <a:t>单路径的带宽保障</a:t>
            </a:r>
            <a:r>
              <a:rPr lang="zh-CN" altLang="en-US" sz="2400" dirty="0" smtClean="0"/>
              <a:t>方法由于没有充分利用</a:t>
            </a:r>
            <a:r>
              <a:rPr lang="en-US" altLang="zh-CN" sz="2400" dirty="0" smtClean="0"/>
              <a:t>DCN</a:t>
            </a:r>
            <a:r>
              <a:rPr lang="zh-CN" altLang="en-US" sz="2400" dirty="0" smtClean="0"/>
              <a:t>的多路径特性，</a:t>
            </a:r>
            <a:r>
              <a:rPr lang="zh-CN" altLang="en-US" sz="2400" dirty="0" smtClean="0">
                <a:latin typeface="Comic Sans MS" panose="030F0702030302020204" pitchFamily="66" charset="0"/>
                <a:cs typeface="Times New Roman" panose="02020603050405020304" pitchFamily="18" charset="0"/>
              </a:rPr>
              <a:t>链路</a:t>
            </a:r>
            <a:r>
              <a:rPr lang="zh-CN" altLang="en-US" sz="2400" dirty="0">
                <a:latin typeface="Comic Sans MS" panose="030F0702030302020204" pitchFamily="66" charset="0"/>
                <a:cs typeface="Times New Roman" panose="02020603050405020304" pitchFamily="18" charset="0"/>
              </a:rPr>
              <a:t>利用率低且无法与流量负载均衡配合</a:t>
            </a:r>
            <a:r>
              <a:rPr lang="zh-CN" altLang="en-US" sz="2400" dirty="0" smtClean="0">
                <a:latin typeface="Comic Sans MS" panose="030F0702030302020204" pitchFamily="66" charset="0"/>
                <a:cs typeface="Times New Roman" panose="02020603050405020304" pitchFamily="18" charset="0"/>
              </a:rPr>
              <a:t>部署</a:t>
            </a:r>
            <a:r>
              <a:rPr lang="zh-CN" altLang="en-US" sz="2400" dirty="0" smtClean="0"/>
              <a:t>，而多路径的传输机制无法为租户提供严格的带宽保障</a:t>
            </a:r>
            <a:endParaRPr lang="en-US" altLang="zh-CN" sz="2000" dirty="0">
              <a:solidFill>
                <a:prstClr val="black"/>
              </a:solidFill>
              <a:latin typeface="Comic Sans MS" panose="030F0702030302020204" pitchFamily="66" charset="0"/>
              <a:cs typeface="Times New Roman" panose="02020603050405020304" pitchFamily="18" charset="0"/>
            </a:endParaRPr>
          </a:p>
          <a:p>
            <a:pPr marL="457200" lvl="1" indent="0">
              <a:buNone/>
            </a:pPr>
            <a:endParaRPr lang="zh-CN" altLang="en-US" dirty="0">
              <a:latin typeface="Comic Sans MS" panose="030F0702030302020204" pitchFamily="66"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47</a:t>
            </a:fld>
            <a:endParaRPr lang="zh-CN" altLang="en-US" dirty="0"/>
          </a:p>
        </p:txBody>
      </p:sp>
    </p:spTree>
    <p:extLst>
      <p:ext uri="{BB962C8B-B14F-4D97-AF65-F5344CB8AC3E}">
        <p14:creationId xmlns:p14="http://schemas.microsoft.com/office/powerpoint/2010/main" val="3784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434756"/>
            <a:ext cx="8229600" cy="4946572"/>
          </a:xfrm>
        </p:spPr>
        <p:txBody>
          <a:bodyPr>
            <a:normAutofit/>
          </a:bodyPr>
          <a:lstStyle/>
          <a:p>
            <a:r>
              <a:rPr lang="zh-CN" altLang="en-US" dirty="0"/>
              <a:t>研究</a:t>
            </a:r>
            <a:r>
              <a:rPr lang="zh-CN" altLang="en-US" dirty="0" smtClean="0"/>
              <a:t>思路</a:t>
            </a:r>
            <a:endParaRPr lang="en-US" altLang="zh-CN" dirty="0" smtClean="0"/>
          </a:p>
          <a:p>
            <a:pPr lvl="1"/>
            <a:r>
              <a:rPr lang="zh-CN" altLang="en-US" sz="2000" dirty="0" smtClean="0"/>
              <a:t>概括</a:t>
            </a:r>
            <a:r>
              <a:rPr lang="zh-CN" altLang="en-US" sz="2000" dirty="0"/>
              <a:t>：充分利用</a:t>
            </a:r>
            <a:r>
              <a:rPr lang="en-US" altLang="zh-CN" sz="2000" dirty="0">
                <a:latin typeface="Times New Roman" panose="02020603050405020304" pitchFamily="18" charset="0"/>
                <a:cs typeface="Times New Roman" panose="02020603050405020304" pitchFamily="18" charset="0"/>
              </a:rPr>
              <a:t>DCN</a:t>
            </a:r>
            <a:r>
              <a:rPr lang="zh-CN" altLang="en-US" sz="2000" dirty="0"/>
              <a:t>的多路径特性，在多条路径上进行带宽分配并且充分利用多路径的动态空闲带宽，并且与流量负载均衡配合</a:t>
            </a:r>
            <a:r>
              <a:rPr lang="zh-CN" altLang="en-US" sz="2000" dirty="0" smtClean="0"/>
              <a:t>使用</a:t>
            </a:r>
            <a:endParaRPr lang="en-US" altLang="zh-CN" sz="2000" dirty="0" smtClean="0"/>
          </a:p>
          <a:p>
            <a:pPr lvl="1"/>
            <a:endParaRPr lang="en-US" altLang="zh-CN" sz="2000" dirty="0"/>
          </a:p>
          <a:p>
            <a:pPr marL="0" indent="0">
              <a:buNone/>
            </a:pPr>
            <a:endParaRPr lang="en-US" altLang="zh-CN" dirty="0" smtClean="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48</a:t>
            </a:fld>
            <a:endParaRPr lang="zh-CN" altLang="en-US" dirty="0"/>
          </a:p>
        </p:txBody>
      </p:sp>
      <p:sp>
        <p:nvSpPr>
          <p:cNvPr id="7" name="标题 1"/>
          <p:cNvSpPr>
            <a:spLocks noGrp="1"/>
          </p:cNvSpPr>
          <p:nvPr>
            <p:ph type="title"/>
          </p:nvPr>
        </p:nvSpPr>
        <p:spPr>
          <a:xfrm>
            <a:off x="179512" y="58614"/>
            <a:ext cx="9144000" cy="850106"/>
          </a:xfrm>
        </p:spPr>
        <p:txBody>
          <a:bodyPr>
            <a:normAutofit/>
          </a:bodyPr>
          <a:lstStyle/>
          <a:p>
            <a:r>
              <a:rPr lang="zh-CN" altLang="en-US" sz="2700" dirty="0" smtClean="0"/>
              <a:t>满足</a:t>
            </a:r>
            <a:r>
              <a:rPr lang="zh-CN" altLang="en-US" sz="2700" dirty="0"/>
              <a:t>租户不同</a:t>
            </a:r>
            <a:r>
              <a:rPr lang="en-US" altLang="zh-CN" sz="2700" dirty="0" err="1"/>
              <a:t>QoS</a:t>
            </a:r>
            <a:r>
              <a:rPr lang="zh-CN" altLang="en-US" sz="2700" dirty="0"/>
              <a:t>的</a:t>
            </a:r>
            <a:r>
              <a:rPr lang="zh-CN" altLang="en-US" sz="2200" dirty="0" smtClean="0">
                <a:solidFill>
                  <a:prstClr val="black"/>
                </a:solidFill>
              </a:rPr>
              <a:t>多</a:t>
            </a:r>
            <a:r>
              <a:rPr lang="zh-CN" altLang="en-US" sz="2200" dirty="0">
                <a:solidFill>
                  <a:prstClr val="black"/>
                </a:solidFill>
              </a:rPr>
              <a:t>路径带宽保障方法研究</a:t>
            </a:r>
            <a:r>
              <a:rPr lang="en-US" altLang="zh-CN" sz="1600" dirty="0" smtClean="0"/>
              <a:t>(2/2)</a:t>
            </a:r>
            <a:endParaRPr lang="zh-CN" altLang="en-US" sz="1600" dirty="0"/>
          </a:p>
        </p:txBody>
      </p:sp>
      <p:pic>
        <p:nvPicPr>
          <p:cNvPr id="5" name="图片 4"/>
          <p:cNvPicPr>
            <a:picLocks noChangeAspect="1"/>
          </p:cNvPicPr>
          <p:nvPr/>
        </p:nvPicPr>
        <p:blipFill>
          <a:blip r:embed="rId3" cstate="print"/>
          <a:stretch>
            <a:fillRect/>
          </a:stretch>
        </p:blipFill>
        <p:spPr>
          <a:xfrm>
            <a:off x="1595432" y="2865077"/>
            <a:ext cx="5685791" cy="3633434"/>
          </a:xfrm>
          <a:prstGeom prst="rect">
            <a:avLst/>
          </a:prstGeom>
        </p:spPr>
      </p:pic>
    </p:spTree>
    <p:extLst>
      <p:ext uri="{BB962C8B-B14F-4D97-AF65-F5344CB8AC3E}">
        <p14:creationId xmlns:p14="http://schemas.microsoft.com/office/powerpoint/2010/main" val="29783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t>满足租户不同</a:t>
            </a:r>
            <a:r>
              <a:rPr lang="en-US" altLang="zh-CN" sz="2800" dirty="0" err="1"/>
              <a:t>QoS</a:t>
            </a:r>
            <a:r>
              <a:rPr lang="zh-CN" altLang="en-US" sz="2800" dirty="0"/>
              <a:t>的多路径带宽保障方法研究</a:t>
            </a:r>
            <a:r>
              <a:rPr lang="en-US" altLang="zh-CN" sz="2800" dirty="0"/>
              <a:t>(2/2)</a:t>
            </a:r>
            <a:endParaRPr lang="zh-CN" altLang="en-US" sz="2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49</a:t>
            </a:fld>
            <a:endParaRPr lang="zh-CN" altLang="en-US" dirty="0"/>
          </a:p>
        </p:txBody>
      </p:sp>
      <p:sp>
        <p:nvSpPr>
          <p:cNvPr id="5" name="内容占位符 2"/>
          <p:cNvSpPr>
            <a:spLocks noGrp="1"/>
          </p:cNvSpPr>
          <p:nvPr>
            <p:ph idx="1"/>
          </p:nvPr>
        </p:nvSpPr>
        <p:spPr>
          <a:xfrm>
            <a:off x="187424" y="1351309"/>
            <a:ext cx="8705056" cy="4525963"/>
          </a:xfrm>
        </p:spPr>
        <p:txBody>
          <a:bodyPr>
            <a:normAutofit/>
          </a:bodyPr>
          <a:lstStyle/>
          <a:p>
            <a:r>
              <a:rPr lang="zh-CN" altLang="en-US" dirty="0"/>
              <a:t>研究</a:t>
            </a:r>
            <a:r>
              <a:rPr lang="zh-CN" altLang="en-US" dirty="0" smtClean="0"/>
              <a:t>思路</a:t>
            </a:r>
            <a:endParaRPr lang="en-US" altLang="zh-CN" dirty="0" smtClean="0"/>
          </a:p>
          <a:p>
            <a:pPr marL="457200" lvl="1" indent="0">
              <a:buNone/>
            </a:pPr>
            <a:r>
              <a:rPr lang="zh-CN" altLang="en-US" sz="2400" dirty="0"/>
              <a:t>①多路径带宽分配</a:t>
            </a:r>
            <a:endParaRPr lang="en-US" altLang="zh-CN" sz="2400" dirty="0"/>
          </a:p>
          <a:p>
            <a:pPr lvl="2"/>
            <a:r>
              <a:rPr lang="zh-CN" altLang="en-US" sz="2400" dirty="0"/>
              <a:t>多路径带宽分配</a:t>
            </a:r>
            <a:r>
              <a:rPr lang="zh-CN" altLang="en-US" sz="2400" dirty="0" smtClean="0"/>
              <a:t>算法</a:t>
            </a:r>
            <a:endParaRPr lang="en-US" altLang="zh-CN" sz="2400" dirty="0"/>
          </a:p>
          <a:p>
            <a:pPr lvl="2"/>
            <a:r>
              <a:rPr lang="zh-CN" altLang="en-US" sz="2400" dirty="0"/>
              <a:t>使用多路径令牌桶在</a:t>
            </a:r>
            <a:r>
              <a:rPr lang="zh-CN" altLang="en-US" sz="2400" dirty="0" smtClean="0"/>
              <a:t>主机端实现流在</a:t>
            </a:r>
            <a:r>
              <a:rPr lang="zh-CN" altLang="en-US" sz="2400" dirty="0"/>
              <a:t>多条路径上的限速</a:t>
            </a:r>
            <a:endParaRPr lang="en-US" altLang="zh-CN" sz="2400" dirty="0"/>
          </a:p>
          <a:p>
            <a:pPr lvl="2"/>
            <a:r>
              <a:rPr lang="zh-CN" altLang="en-US" sz="2400" dirty="0"/>
              <a:t>使用源路由，数据包沿既定的路径</a:t>
            </a:r>
            <a:r>
              <a:rPr lang="zh-CN" altLang="en-US" sz="2400" dirty="0" smtClean="0"/>
              <a:t>传输</a:t>
            </a:r>
            <a:endParaRPr lang="zh-CN" altLang="en-US" dirty="0"/>
          </a:p>
        </p:txBody>
      </p:sp>
      <p:pic>
        <p:nvPicPr>
          <p:cNvPr id="7" name="图片 6"/>
          <p:cNvPicPr>
            <a:picLocks noChangeAspect="1"/>
          </p:cNvPicPr>
          <p:nvPr/>
        </p:nvPicPr>
        <p:blipFill>
          <a:blip r:embed="rId2" cstate="print"/>
          <a:stretch>
            <a:fillRect/>
          </a:stretch>
        </p:blipFill>
        <p:spPr>
          <a:xfrm>
            <a:off x="2343708" y="3630273"/>
            <a:ext cx="4392488" cy="3183103"/>
          </a:xfrm>
          <a:prstGeom prst="rect">
            <a:avLst/>
          </a:prstGeom>
        </p:spPr>
      </p:pic>
    </p:spTree>
    <p:extLst>
      <p:ext uri="{BB962C8B-B14F-4D97-AF65-F5344CB8AC3E}">
        <p14:creationId xmlns:p14="http://schemas.microsoft.com/office/powerpoint/2010/main" val="355167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网络缓存是未来互联网的重要特征</a:t>
            </a:r>
            <a:endParaRPr lang="en-US" dirty="0"/>
          </a:p>
        </p:txBody>
      </p:sp>
      <p:pic>
        <p:nvPicPr>
          <p:cNvPr id="6" name="Content Placeholder 5" descr="1409308429430_wps_9_BwJL_bRCcAEt4Hz_png_pinge.jpg"/>
          <p:cNvPicPr>
            <a:picLocks noGrp="1" noChangeAspect="1"/>
          </p:cNvPicPr>
          <p:nvPr>
            <p:ph idx="1"/>
          </p:nvPr>
        </p:nvPicPr>
        <p:blipFill>
          <a:blip r:embed="rId3" cstate="print">
            <a:extLst>
              <a:ext uri="{28A0092B-C50C-407E-A947-70E740481C1C}">
                <a14:useLocalDpi xmlns:a14="http://schemas.microsoft.com/office/drawing/2010/main" val="0"/>
              </a:ext>
            </a:extLst>
          </a:blip>
          <a:srcRect t="5183" b="5183"/>
          <a:stretch>
            <a:fillRect/>
          </a:stretch>
        </p:blipFill>
        <p:spPr/>
      </p:pic>
    </p:spTree>
    <p:extLst>
      <p:ext uri="{BB962C8B-B14F-4D97-AF65-F5344CB8AC3E}">
        <p14:creationId xmlns:p14="http://schemas.microsoft.com/office/powerpoint/2010/main" val="3611025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800" dirty="0"/>
              <a:t>满足租户不同</a:t>
            </a:r>
            <a:r>
              <a:rPr lang="en-US" altLang="zh-CN" sz="2800" dirty="0" err="1"/>
              <a:t>QoS</a:t>
            </a:r>
            <a:r>
              <a:rPr lang="zh-CN" altLang="en-US" sz="2800" dirty="0"/>
              <a:t>的多路径带宽保障方法研究</a:t>
            </a:r>
            <a:r>
              <a:rPr lang="en-US" altLang="zh-CN" sz="2800" dirty="0"/>
              <a:t>(2/2)</a:t>
            </a:r>
            <a:endParaRPr lang="zh-CN" altLang="en-US" sz="2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50</a:t>
            </a:fld>
            <a:endParaRPr lang="zh-CN" altLang="en-US" dirty="0"/>
          </a:p>
        </p:txBody>
      </p:sp>
      <p:sp>
        <p:nvSpPr>
          <p:cNvPr id="5" name="内容占位符 2"/>
          <p:cNvSpPr>
            <a:spLocks noGrp="1"/>
          </p:cNvSpPr>
          <p:nvPr>
            <p:ph idx="1"/>
          </p:nvPr>
        </p:nvSpPr>
        <p:spPr/>
        <p:txBody>
          <a:bodyPr>
            <a:normAutofit/>
          </a:bodyPr>
          <a:lstStyle/>
          <a:p>
            <a:r>
              <a:rPr lang="zh-CN" altLang="en-US" dirty="0"/>
              <a:t>研究</a:t>
            </a:r>
            <a:r>
              <a:rPr lang="zh-CN" altLang="en-US" dirty="0" smtClean="0"/>
              <a:t>思路</a:t>
            </a:r>
            <a:endParaRPr lang="en-US" altLang="zh-CN" dirty="0" smtClean="0"/>
          </a:p>
          <a:p>
            <a:pPr marL="457200" lvl="1" indent="0">
              <a:buNone/>
            </a:pPr>
            <a:r>
              <a:rPr lang="zh-CN" altLang="en-US" sz="2400" dirty="0" smtClean="0"/>
              <a:t>②多路径</a:t>
            </a:r>
            <a:r>
              <a:rPr lang="en-US" altLang="zh-CN" sz="2400" dirty="0" smtClean="0">
                <a:latin typeface="Times New Roman" panose="02020603050405020304" pitchFamily="18" charset="0"/>
                <a:cs typeface="Times New Roman" panose="02020603050405020304" pitchFamily="18" charset="0"/>
              </a:rPr>
              <a:t>Work</a:t>
            </a:r>
            <a:r>
              <a:rPr lang="en-US" altLang="zh-CN" sz="2400" dirty="0" smtClean="0"/>
              <a:t> </a:t>
            </a:r>
            <a:r>
              <a:rPr lang="en-US" altLang="zh-CN" sz="2400" dirty="0" smtClean="0">
                <a:latin typeface="Times New Roman" panose="02020603050405020304" pitchFamily="18" charset="0"/>
                <a:cs typeface="Times New Roman" panose="02020603050405020304" pitchFamily="18" charset="0"/>
              </a:rPr>
              <a:t>Conservation</a:t>
            </a:r>
          </a:p>
          <a:p>
            <a:pPr lvl="2"/>
            <a:r>
              <a:rPr lang="zh-CN" altLang="en-US" dirty="0" smtClean="0"/>
              <a:t>多路径</a:t>
            </a:r>
            <a:r>
              <a:rPr lang="en-US" altLang="zh-CN" dirty="0" smtClean="0">
                <a:latin typeface="Times New Roman" panose="02020603050405020304" pitchFamily="18" charset="0"/>
                <a:cs typeface="Times New Roman" panose="02020603050405020304" pitchFamily="18" charset="0"/>
              </a:rPr>
              <a:t>Work</a:t>
            </a:r>
            <a:r>
              <a:rPr lang="en-US" altLang="zh-CN" dirty="0" smtClean="0"/>
              <a:t> </a:t>
            </a:r>
            <a:r>
              <a:rPr lang="en-US" altLang="zh-CN" dirty="0" smtClean="0">
                <a:latin typeface="Times New Roman" panose="02020603050405020304" pitchFamily="18" charset="0"/>
                <a:cs typeface="Times New Roman" panose="02020603050405020304" pitchFamily="18" charset="0"/>
              </a:rPr>
              <a:t>Conservation</a:t>
            </a:r>
            <a:r>
              <a:rPr lang="zh-CN" altLang="en-US" dirty="0" smtClean="0"/>
              <a:t>算法，利用状态机分别控制各路径的流速</a:t>
            </a:r>
          </a:p>
          <a:p>
            <a:pPr marL="914400" lvl="2" indent="0">
              <a:buNone/>
            </a:pPr>
            <a:endParaRPr lang="zh-CN" altLang="en-US" dirty="0"/>
          </a:p>
        </p:txBody>
      </p:sp>
      <p:pic>
        <p:nvPicPr>
          <p:cNvPr id="8" name="图片 7"/>
          <p:cNvPicPr>
            <a:picLocks noChangeAspect="1"/>
          </p:cNvPicPr>
          <p:nvPr/>
        </p:nvPicPr>
        <p:blipFill>
          <a:blip r:embed="rId2" cstate="print"/>
          <a:stretch>
            <a:fillRect/>
          </a:stretch>
        </p:blipFill>
        <p:spPr>
          <a:xfrm>
            <a:off x="1907704" y="2780928"/>
            <a:ext cx="5103257" cy="3394917"/>
          </a:xfrm>
          <a:prstGeom prst="rect">
            <a:avLst/>
          </a:prstGeom>
        </p:spPr>
      </p:pic>
      <p:sp>
        <p:nvSpPr>
          <p:cNvPr id="10" name="文本框 9"/>
          <p:cNvSpPr txBox="1"/>
          <p:nvPr/>
        </p:nvSpPr>
        <p:spPr>
          <a:xfrm>
            <a:off x="3062162" y="6116175"/>
            <a:ext cx="3040363" cy="369332"/>
          </a:xfrm>
          <a:prstGeom prst="rect">
            <a:avLst/>
          </a:prstGeom>
          <a:noFill/>
        </p:spPr>
        <p:txBody>
          <a:bodyPr wrap="square" rtlCol="0">
            <a:spAutoFit/>
          </a:bodyPr>
          <a:lstStyle/>
          <a:p>
            <a:r>
              <a:rPr lang="en-US" altLang="zh-CN" dirty="0" smtClean="0"/>
              <a:t>Work Conservation</a:t>
            </a:r>
            <a:r>
              <a:rPr lang="zh-CN" altLang="en-US" dirty="0" smtClean="0"/>
              <a:t>状态机</a:t>
            </a:r>
            <a:endParaRPr lang="zh-CN" altLang="en-US" dirty="0"/>
          </a:p>
        </p:txBody>
      </p:sp>
    </p:spTree>
    <p:extLst>
      <p:ext uri="{BB962C8B-B14F-4D97-AF65-F5344CB8AC3E}">
        <p14:creationId xmlns:p14="http://schemas.microsoft.com/office/powerpoint/2010/main" val="10599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a:xfrm>
            <a:off x="457200" y="1279301"/>
            <a:ext cx="8229600" cy="5102027"/>
          </a:xfrm>
        </p:spPr>
        <p:txBody>
          <a:bodyPr>
            <a:normAutofit/>
          </a:bodyPr>
          <a:lstStyle/>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 Al-Fares, Mohammad and </a:t>
            </a:r>
            <a:r>
              <a:rPr lang="en-US" altLang="zh-CN" sz="1200" b="0" dirty="0" err="1">
                <a:solidFill>
                  <a:schemeClr val="tx1"/>
                </a:solidFill>
                <a:latin typeface="Times New Roman" panose="02020603050405020304" pitchFamily="18" charset="0"/>
                <a:cs typeface="Times New Roman" panose="02020603050405020304" pitchFamily="18" charset="0"/>
              </a:rPr>
              <a:t>Loukissas</a:t>
            </a:r>
            <a:r>
              <a:rPr lang="en-US" altLang="zh-CN" sz="1200" b="0" dirty="0">
                <a:solidFill>
                  <a:schemeClr val="tx1"/>
                </a:solidFill>
                <a:latin typeface="Times New Roman" panose="02020603050405020304" pitchFamily="18" charset="0"/>
                <a:cs typeface="Times New Roman" panose="02020603050405020304" pitchFamily="18" charset="0"/>
              </a:rPr>
              <a:t>, Alexander and </a:t>
            </a:r>
            <a:r>
              <a:rPr lang="en-US" altLang="zh-CN" sz="1200" b="0" dirty="0" err="1">
                <a:solidFill>
                  <a:schemeClr val="tx1"/>
                </a:solidFill>
                <a:latin typeface="Times New Roman" panose="02020603050405020304" pitchFamily="18" charset="0"/>
                <a:cs typeface="Times New Roman" panose="02020603050405020304" pitchFamily="18" charset="0"/>
              </a:rPr>
              <a:t>Vahdat</a:t>
            </a:r>
            <a:r>
              <a:rPr lang="en-US" altLang="zh-CN" sz="1200" b="0" dirty="0">
                <a:solidFill>
                  <a:schemeClr val="tx1"/>
                </a:solidFill>
                <a:latin typeface="Times New Roman" panose="02020603050405020304" pitchFamily="18" charset="0"/>
                <a:cs typeface="Times New Roman" panose="02020603050405020304" pitchFamily="18" charset="0"/>
              </a:rPr>
              <a:t>, Amin, A scalable commodity datacenter network architecture. SIGCOMM 2008.</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[2] Global Cloud Index 2014</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[3] </a:t>
            </a:r>
            <a:r>
              <a:rPr lang="zh-CN" altLang="en-US" sz="1200" b="0" dirty="0">
                <a:solidFill>
                  <a:schemeClr val="tx1"/>
                </a:solidFill>
                <a:latin typeface="Times New Roman" panose="02020603050405020304" pitchFamily="18" charset="0"/>
                <a:cs typeface="Times New Roman" panose="02020603050405020304" pitchFamily="18" charset="0"/>
              </a:rPr>
              <a:t>李丹</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陈贵海</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任丰原</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蒋长林</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徐明伟</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数据中心网络研究进展与趋势</a:t>
            </a:r>
            <a:r>
              <a:rPr lang="en-US" altLang="zh-CN" sz="1200" b="0" dirty="0">
                <a:solidFill>
                  <a:schemeClr val="tx1"/>
                </a:solidFill>
                <a:latin typeface="Times New Roman" panose="02020603050405020304" pitchFamily="18" charset="0"/>
                <a:cs typeface="Times New Roman" panose="02020603050405020304" pitchFamily="18" charset="0"/>
              </a:rPr>
              <a:t>, </a:t>
            </a:r>
            <a:r>
              <a:rPr lang="zh-CN" altLang="en-US" sz="1200" b="0" dirty="0">
                <a:solidFill>
                  <a:schemeClr val="tx1"/>
                </a:solidFill>
                <a:latin typeface="Times New Roman" panose="02020603050405020304" pitchFamily="18" charset="0"/>
                <a:cs typeface="Times New Roman" panose="02020603050405020304" pitchFamily="18" charset="0"/>
              </a:rPr>
              <a:t>计算机学报</a:t>
            </a:r>
            <a:r>
              <a:rPr lang="en-US" altLang="zh-CN" sz="1200" b="0" dirty="0">
                <a:solidFill>
                  <a:schemeClr val="tx1"/>
                </a:solidFill>
                <a:latin typeface="Times New Roman" panose="02020603050405020304" pitchFamily="18" charset="0"/>
                <a:cs typeface="Times New Roman" panose="02020603050405020304" pitchFamily="18" charset="0"/>
              </a:rPr>
              <a:t>, Vol. 37, No. 2, Feb. 2014</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[4] T. Benson, A. </a:t>
            </a:r>
            <a:r>
              <a:rPr lang="en-US" altLang="zh-CN" sz="1200" b="0" dirty="0" err="1">
                <a:solidFill>
                  <a:schemeClr val="tx1"/>
                </a:solidFill>
                <a:latin typeface="Times New Roman" panose="02020603050405020304" pitchFamily="18" charset="0"/>
                <a:cs typeface="Times New Roman" panose="02020603050405020304" pitchFamily="18" charset="0"/>
              </a:rPr>
              <a:t>Akella</a:t>
            </a:r>
            <a:r>
              <a:rPr lang="en-US" altLang="zh-CN" sz="1200" b="0" dirty="0">
                <a:solidFill>
                  <a:schemeClr val="tx1"/>
                </a:solidFill>
                <a:latin typeface="Times New Roman" panose="02020603050405020304" pitchFamily="18" charset="0"/>
                <a:cs typeface="Times New Roman" panose="02020603050405020304" pitchFamily="18" charset="0"/>
              </a:rPr>
              <a:t>, and D. A. </a:t>
            </a:r>
            <a:r>
              <a:rPr lang="en-US" altLang="zh-CN" sz="1200" b="0" dirty="0" err="1">
                <a:solidFill>
                  <a:schemeClr val="tx1"/>
                </a:solidFill>
                <a:latin typeface="Times New Roman" panose="02020603050405020304" pitchFamily="18" charset="0"/>
                <a:cs typeface="Times New Roman" panose="02020603050405020304" pitchFamily="18" charset="0"/>
              </a:rPr>
              <a:t>Maltz</a:t>
            </a:r>
            <a:r>
              <a:rPr lang="en-US" altLang="zh-CN" sz="1200" b="0" dirty="0">
                <a:solidFill>
                  <a:schemeClr val="tx1"/>
                </a:solidFill>
                <a:latin typeface="Times New Roman" panose="02020603050405020304" pitchFamily="18" charset="0"/>
                <a:cs typeface="Times New Roman" panose="02020603050405020304" pitchFamily="18" charset="0"/>
              </a:rPr>
              <a:t>. Network traffic characteristics of data centers in the wild. In IMC 2010, pages 267–280, 2010.</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[5] </a:t>
            </a:r>
            <a:r>
              <a:rPr lang="en-US" altLang="zh-CN" sz="1200" b="0" dirty="0" err="1">
                <a:solidFill>
                  <a:schemeClr val="tx1"/>
                </a:solidFill>
                <a:latin typeface="Times New Roman" panose="02020603050405020304" pitchFamily="18" charset="0"/>
                <a:cs typeface="Times New Roman" panose="02020603050405020304" pitchFamily="18" charset="0"/>
              </a:rPr>
              <a:t>Kandula</a:t>
            </a:r>
            <a:r>
              <a:rPr lang="en-US" altLang="zh-CN" sz="1200" b="0" dirty="0">
                <a:solidFill>
                  <a:schemeClr val="tx1"/>
                </a:solidFill>
                <a:latin typeface="Times New Roman" panose="02020603050405020304" pitchFamily="18" charset="0"/>
                <a:cs typeface="Times New Roman" panose="02020603050405020304" pitchFamily="18" charset="0"/>
              </a:rPr>
              <a:t>, Srikanth and </a:t>
            </a:r>
            <a:r>
              <a:rPr lang="en-US" altLang="zh-CN" sz="1200" b="0" dirty="0" err="1">
                <a:solidFill>
                  <a:schemeClr val="tx1"/>
                </a:solidFill>
                <a:latin typeface="Times New Roman" panose="02020603050405020304" pitchFamily="18" charset="0"/>
                <a:cs typeface="Times New Roman" panose="02020603050405020304" pitchFamily="18" charset="0"/>
              </a:rPr>
              <a:t>Sengupta</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Sudipta</a:t>
            </a:r>
            <a:r>
              <a:rPr lang="en-US" altLang="zh-CN" sz="1200" b="0" dirty="0">
                <a:solidFill>
                  <a:schemeClr val="tx1"/>
                </a:solidFill>
                <a:latin typeface="Times New Roman" panose="02020603050405020304" pitchFamily="18" charset="0"/>
                <a:cs typeface="Times New Roman" panose="02020603050405020304" pitchFamily="18" charset="0"/>
              </a:rPr>
              <a:t> and Greenberg, Albert and Patel, </a:t>
            </a:r>
            <a:r>
              <a:rPr lang="en-US" altLang="zh-CN" sz="1200" b="0" dirty="0" err="1">
                <a:solidFill>
                  <a:schemeClr val="tx1"/>
                </a:solidFill>
                <a:latin typeface="Times New Roman" panose="02020603050405020304" pitchFamily="18" charset="0"/>
                <a:cs typeface="Times New Roman" panose="02020603050405020304" pitchFamily="18" charset="0"/>
              </a:rPr>
              <a:t>Parveen</a:t>
            </a:r>
            <a:r>
              <a:rPr lang="en-US" altLang="zh-CN" sz="1200" b="0" dirty="0">
                <a:solidFill>
                  <a:schemeClr val="tx1"/>
                </a:solidFill>
                <a:latin typeface="Times New Roman" panose="02020603050405020304" pitchFamily="18" charset="0"/>
                <a:cs typeface="Times New Roman" panose="02020603050405020304" pitchFamily="18" charset="0"/>
              </a:rPr>
              <a:t> and </a:t>
            </a:r>
            <a:r>
              <a:rPr lang="en-US" altLang="zh-CN" sz="1200" b="0" dirty="0" err="1">
                <a:solidFill>
                  <a:schemeClr val="tx1"/>
                </a:solidFill>
                <a:latin typeface="Times New Roman" panose="02020603050405020304" pitchFamily="18" charset="0"/>
                <a:cs typeface="Times New Roman" panose="02020603050405020304" pitchFamily="18" charset="0"/>
              </a:rPr>
              <a:t>Chaiken</a:t>
            </a:r>
            <a:r>
              <a:rPr lang="en-US" altLang="zh-CN" sz="1200" b="0" dirty="0">
                <a:solidFill>
                  <a:schemeClr val="tx1"/>
                </a:solidFill>
                <a:latin typeface="Times New Roman" panose="02020603050405020304" pitchFamily="18" charset="0"/>
                <a:cs typeface="Times New Roman" panose="02020603050405020304" pitchFamily="18" charset="0"/>
              </a:rPr>
              <a:t>, Ronnie, The nature of data center traffic: measurements &amp; analysis, IMC </a:t>
            </a:r>
            <a:r>
              <a:rPr lang="en-US" altLang="zh-CN" sz="1200" b="0" dirty="0" smtClean="0">
                <a:solidFill>
                  <a:schemeClr val="tx1"/>
                </a:solidFill>
                <a:latin typeface="Times New Roman" panose="02020603050405020304" pitchFamily="18" charset="0"/>
                <a:cs typeface="Times New Roman" panose="02020603050405020304" pitchFamily="18" charset="0"/>
              </a:rPr>
              <a:t>2009</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[6] C</a:t>
            </a:r>
            <a:r>
              <a:rPr lang="en-US" altLang="zh-CN" sz="1200" b="0" dirty="0">
                <a:solidFill>
                  <a:schemeClr val="tx1"/>
                </a:solidFill>
                <a:latin typeface="Times New Roman" panose="02020603050405020304" pitchFamily="18" charset="0"/>
                <a:cs typeface="Times New Roman" panose="02020603050405020304" pitchFamily="18" charset="0"/>
              </a:rPr>
              <a:t>. E. </a:t>
            </a:r>
            <a:r>
              <a:rPr lang="en-US" altLang="zh-CN" sz="1200" b="0" dirty="0" err="1">
                <a:solidFill>
                  <a:schemeClr val="tx1"/>
                </a:solidFill>
                <a:latin typeface="Times New Roman" panose="02020603050405020304" pitchFamily="18" charset="0"/>
                <a:cs typeface="Times New Roman" panose="02020603050405020304" pitchFamily="18" charset="0"/>
              </a:rPr>
              <a:t>Hopps</a:t>
            </a:r>
            <a:r>
              <a:rPr lang="en-US" altLang="zh-CN" sz="1200" b="0" dirty="0">
                <a:solidFill>
                  <a:schemeClr val="tx1"/>
                </a:solidFill>
                <a:latin typeface="Times New Roman" panose="02020603050405020304" pitchFamily="18" charset="0"/>
                <a:cs typeface="Times New Roman" panose="02020603050405020304" pitchFamily="18" charset="0"/>
              </a:rPr>
              <a:t>. Analysis of an </a:t>
            </a:r>
            <a:r>
              <a:rPr lang="en-US" altLang="zh-CN" sz="1200" b="0" dirty="0" smtClean="0">
                <a:solidFill>
                  <a:schemeClr val="tx1"/>
                </a:solidFill>
                <a:latin typeface="Times New Roman" panose="02020603050405020304" pitchFamily="18" charset="0"/>
                <a:cs typeface="Times New Roman" panose="02020603050405020304" pitchFamily="18" charset="0"/>
              </a:rPr>
              <a:t>equal-cost </a:t>
            </a:r>
            <a:r>
              <a:rPr lang="en-US" altLang="zh-CN" sz="1200" b="0" dirty="0">
                <a:solidFill>
                  <a:schemeClr val="tx1"/>
                </a:solidFill>
                <a:latin typeface="Times New Roman" panose="02020603050405020304" pitchFamily="18" charset="0"/>
                <a:cs typeface="Times New Roman" panose="02020603050405020304" pitchFamily="18" charset="0"/>
              </a:rPr>
              <a:t>multi-path algorithm. 2000</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[7] M. Al-Fares, S. </a:t>
            </a:r>
            <a:r>
              <a:rPr lang="en-US" altLang="zh-CN" sz="1200" b="0" dirty="0" err="1">
                <a:solidFill>
                  <a:schemeClr val="tx1"/>
                </a:solidFill>
                <a:latin typeface="Times New Roman" panose="02020603050405020304" pitchFamily="18" charset="0"/>
                <a:cs typeface="Times New Roman" panose="02020603050405020304" pitchFamily="18" charset="0"/>
              </a:rPr>
              <a:t>Radhakrishnan</a:t>
            </a:r>
            <a:r>
              <a:rPr lang="en-US" altLang="zh-CN" sz="1200" b="0" dirty="0">
                <a:solidFill>
                  <a:schemeClr val="tx1"/>
                </a:solidFill>
                <a:latin typeface="Times New Roman" panose="02020603050405020304" pitchFamily="18" charset="0"/>
                <a:cs typeface="Times New Roman" panose="02020603050405020304" pitchFamily="18" charset="0"/>
              </a:rPr>
              <a:t>, B. </a:t>
            </a:r>
            <a:r>
              <a:rPr lang="en-US" altLang="zh-CN" sz="1200" b="0" dirty="0" err="1">
                <a:solidFill>
                  <a:schemeClr val="tx1"/>
                </a:solidFill>
                <a:latin typeface="Times New Roman" panose="02020603050405020304" pitchFamily="18" charset="0"/>
                <a:cs typeface="Times New Roman" panose="02020603050405020304" pitchFamily="18" charset="0"/>
              </a:rPr>
              <a:t>Raghavan</a:t>
            </a:r>
            <a:r>
              <a:rPr lang="en-US" altLang="zh-CN" sz="1200" b="0" dirty="0">
                <a:solidFill>
                  <a:schemeClr val="tx1"/>
                </a:solidFill>
                <a:latin typeface="Times New Roman" panose="02020603050405020304" pitchFamily="18" charset="0"/>
                <a:cs typeface="Times New Roman" panose="02020603050405020304" pitchFamily="18" charset="0"/>
              </a:rPr>
              <a:t>, N. Huang, and A. </a:t>
            </a:r>
            <a:r>
              <a:rPr lang="en-US" altLang="zh-CN" sz="1200" b="0" dirty="0" err="1" smtClean="0">
                <a:solidFill>
                  <a:schemeClr val="tx1"/>
                </a:solidFill>
                <a:latin typeface="Times New Roman" panose="02020603050405020304" pitchFamily="18" charset="0"/>
                <a:cs typeface="Times New Roman" panose="02020603050405020304" pitchFamily="18" charset="0"/>
              </a:rPr>
              <a:t>Vahdat</a:t>
            </a:r>
            <a:r>
              <a:rPr lang="en-US" altLang="zh-CN" sz="1200" b="0" dirty="0" smtClean="0">
                <a:solidFill>
                  <a:schemeClr val="tx1"/>
                </a:solidFill>
                <a:latin typeface="Times New Roman" panose="02020603050405020304" pitchFamily="18" charset="0"/>
                <a:cs typeface="Times New Roman" panose="02020603050405020304" pitchFamily="18" charset="0"/>
              </a:rPr>
              <a:t>. </a:t>
            </a:r>
            <a:r>
              <a:rPr lang="en-US" altLang="zh-CN" sz="1200" b="0" dirty="0" err="1" smtClean="0">
                <a:solidFill>
                  <a:schemeClr val="tx1"/>
                </a:solidFill>
                <a:latin typeface="Times New Roman" panose="02020603050405020304" pitchFamily="18" charset="0"/>
                <a:cs typeface="Times New Roman" panose="02020603050405020304" pitchFamily="18" charset="0"/>
              </a:rPr>
              <a:t>Hedera</a:t>
            </a:r>
            <a:r>
              <a:rPr lang="en-US" altLang="zh-CN" sz="1200" b="0" dirty="0">
                <a:solidFill>
                  <a:schemeClr val="tx1"/>
                </a:solidFill>
                <a:latin typeface="Times New Roman" panose="02020603050405020304" pitchFamily="18" charset="0"/>
                <a:cs typeface="Times New Roman" panose="02020603050405020304" pitchFamily="18" charset="0"/>
              </a:rPr>
              <a:t>: Dynamic flow scheduling for data center networks. In </a:t>
            </a:r>
            <a:r>
              <a:rPr lang="en-US" altLang="zh-CN" sz="1200" b="0" dirty="0" smtClean="0">
                <a:solidFill>
                  <a:schemeClr val="tx1"/>
                </a:solidFill>
                <a:latin typeface="Times New Roman" panose="02020603050405020304" pitchFamily="18" charset="0"/>
                <a:cs typeface="Times New Roman" panose="02020603050405020304" pitchFamily="18" charset="0"/>
              </a:rPr>
              <a:t>NSDI 2010</a:t>
            </a:r>
            <a:r>
              <a:rPr lang="en-US" altLang="zh-CN" sz="1200" b="0" dirty="0">
                <a:solidFill>
                  <a:schemeClr val="tx1"/>
                </a:solidFill>
                <a:latin typeface="Times New Roman" panose="02020603050405020304" pitchFamily="18" charset="0"/>
                <a:cs typeface="Times New Roman" panose="02020603050405020304" pitchFamily="18" charset="0"/>
              </a:rPr>
              <a:t>, volume 10, pages 19–19, 2010.</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[8] T. Benson, A. </a:t>
            </a:r>
            <a:r>
              <a:rPr lang="en-US" altLang="zh-CN" sz="1200" b="0" dirty="0" err="1">
                <a:solidFill>
                  <a:schemeClr val="tx1"/>
                </a:solidFill>
                <a:latin typeface="Times New Roman" panose="02020603050405020304" pitchFamily="18" charset="0"/>
                <a:cs typeface="Times New Roman" panose="02020603050405020304" pitchFamily="18" charset="0"/>
              </a:rPr>
              <a:t>Anand</a:t>
            </a:r>
            <a:r>
              <a:rPr lang="en-US" altLang="zh-CN" sz="1200" b="0" dirty="0">
                <a:solidFill>
                  <a:schemeClr val="tx1"/>
                </a:solidFill>
                <a:latin typeface="Times New Roman" panose="02020603050405020304" pitchFamily="18" charset="0"/>
                <a:cs typeface="Times New Roman" panose="02020603050405020304" pitchFamily="18" charset="0"/>
              </a:rPr>
              <a:t>, A. </a:t>
            </a:r>
            <a:r>
              <a:rPr lang="en-US" altLang="zh-CN" sz="1200" b="0" dirty="0" err="1">
                <a:solidFill>
                  <a:schemeClr val="tx1"/>
                </a:solidFill>
                <a:latin typeface="Times New Roman" panose="02020603050405020304" pitchFamily="18" charset="0"/>
                <a:cs typeface="Times New Roman" panose="02020603050405020304" pitchFamily="18" charset="0"/>
              </a:rPr>
              <a:t>Akella</a:t>
            </a:r>
            <a:r>
              <a:rPr lang="en-US" altLang="zh-CN" sz="1200" b="0" dirty="0">
                <a:solidFill>
                  <a:schemeClr val="tx1"/>
                </a:solidFill>
                <a:latin typeface="Times New Roman" panose="02020603050405020304" pitchFamily="18" charset="0"/>
                <a:cs typeface="Times New Roman" panose="02020603050405020304" pitchFamily="18" charset="0"/>
              </a:rPr>
              <a:t>, and M. Zhang. </a:t>
            </a:r>
            <a:r>
              <a:rPr lang="en-US" altLang="zh-CN" sz="1200" b="0" dirty="0" err="1">
                <a:solidFill>
                  <a:schemeClr val="tx1"/>
                </a:solidFill>
                <a:latin typeface="Times New Roman" panose="02020603050405020304" pitchFamily="18" charset="0"/>
                <a:cs typeface="Times New Roman" panose="02020603050405020304" pitchFamily="18" charset="0"/>
              </a:rPr>
              <a:t>Microte</a:t>
            </a:r>
            <a:r>
              <a:rPr lang="en-US" altLang="zh-CN" sz="1200" b="0" dirty="0">
                <a:solidFill>
                  <a:schemeClr val="tx1"/>
                </a:solidFill>
                <a:latin typeface="Times New Roman" panose="02020603050405020304" pitchFamily="18" charset="0"/>
                <a:cs typeface="Times New Roman" panose="02020603050405020304" pitchFamily="18" charset="0"/>
              </a:rPr>
              <a:t>: fine </a:t>
            </a:r>
            <a:r>
              <a:rPr lang="en-US" altLang="zh-CN" sz="1200" b="0" dirty="0" smtClean="0">
                <a:solidFill>
                  <a:schemeClr val="tx1"/>
                </a:solidFill>
                <a:latin typeface="Times New Roman" panose="02020603050405020304" pitchFamily="18" charset="0"/>
                <a:cs typeface="Times New Roman" panose="02020603050405020304" pitchFamily="18" charset="0"/>
              </a:rPr>
              <a:t>grained traffic </a:t>
            </a:r>
            <a:r>
              <a:rPr lang="en-US" altLang="zh-CN" sz="1200" b="0" dirty="0">
                <a:solidFill>
                  <a:schemeClr val="tx1"/>
                </a:solidFill>
                <a:latin typeface="Times New Roman" panose="02020603050405020304" pitchFamily="18" charset="0"/>
                <a:cs typeface="Times New Roman" panose="02020603050405020304" pitchFamily="18" charset="0"/>
              </a:rPr>
              <a:t>engineering for data centers. In </a:t>
            </a:r>
            <a:r>
              <a:rPr lang="en-US" altLang="zh-CN" sz="1200" b="0" dirty="0" err="1">
                <a:solidFill>
                  <a:schemeClr val="tx1"/>
                </a:solidFill>
                <a:latin typeface="Times New Roman" panose="02020603050405020304" pitchFamily="18" charset="0"/>
                <a:cs typeface="Times New Roman" panose="02020603050405020304" pitchFamily="18" charset="0"/>
              </a:rPr>
              <a:t>CoNEXT</a:t>
            </a:r>
            <a:r>
              <a:rPr lang="en-US" altLang="zh-CN" sz="1200" b="0" dirty="0">
                <a:solidFill>
                  <a:schemeClr val="tx1"/>
                </a:solidFill>
                <a:latin typeface="Times New Roman" panose="02020603050405020304" pitchFamily="18" charset="0"/>
                <a:cs typeface="Times New Roman" panose="02020603050405020304" pitchFamily="18" charset="0"/>
              </a:rPr>
              <a:t> 2011, page 8, </a:t>
            </a:r>
            <a:r>
              <a:rPr lang="en-US" altLang="zh-CN" sz="1200" b="0" dirty="0" smtClean="0">
                <a:solidFill>
                  <a:schemeClr val="tx1"/>
                </a:solidFill>
                <a:latin typeface="Times New Roman" panose="02020603050405020304" pitchFamily="18" charset="0"/>
                <a:cs typeface="Times New Roman" panose="02020603050405020304" pitchFamily="18" charset="0"/>
              </a:rPr>
              <a:t>2011</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[9]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A. Greenberg, and e. a. </a:t>
            </a:r>
            <a:r>
              <a:rPr lang="en-US" altLang="zh-CN" sz="1200" b="0" dirty="0" err="1">
                <a:solidFill>
                  <a:schemeClr val="tx1"/>
                </a:solidFill>
                <a:latin typeface="Times New Roman" panose="02020603050405020304" pitchFamily="18" charset="0"/>
                <a:cs typeface="Times New Roman" panose="02020603050405020304" pitchFamily="18" charset="0"/>
              </a:rPr>
              <a:t>Maltz</a:t>
            </a:r>
            <a:r>
              <a:rPr lang="en-US" altLang="zh-CN" sz="1200" b="0" dirty="0">
                <a:solidFill>
                  <a:schemeClr val="tx1"/>
                </a:solidFill>
                <a:latin typeface="Times New Roman" panose="02020603050405020304" pitchFamily="18" charset="0"/>
                <a:cs typeface="Times New Roman" panose="02020603050405020304" pitchFamily="18" charset="0"/>
              </a:rPr>
              <a:t>. Data center </a:t>
            </a:r>
            <a:r>
              <a:rPr lang="en-US" altLang="zh-CN" sz="1200" b="0" dirty="0" err="1">
                <a:solidFill>
                  <a:schemeClr val="tx1"/>
                </a:solidFill>
                <a:latin typeface="Times New Roman" panose="02020603050405020304" pitchFamily="18" charset="0"/>
                <a:cs typeface="Times New Roman" panose="02020603050405020304" pitchFamily="18" charset="0"/>
              </a:rPr>
              <a:t>tcp</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dctcp</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smtClean="0">
                <a:solidFill>
                  <a:schemeClr val="tx1"/>
                </a:solidFill>
                <a:latin typeface="Times New Roman" panose="02020603050405020304" pitchFamily="18" charset="0"/>
                <a:cs typeface="Times New Roman" panose="02020603050405020304" pitchFamily="18" charset="0"/>
              </a:rPr>
              <a:t>In SIGCOMM </a:t>
            </a:r>
            <a:r>
              <a:rPr lang="en-US" altLang="zh-CN" sz="1200" b="0" dirty="0">
                <a:solidFill>
                  <a:schemeClr val="tx1"/>
                </a:solidFill>
                <a:latin typeface="Times New Roman" panose="02020603050405020304" pitchFamily="18" charset="0"/>
                <a:cs typeface="Times New Roman" panose="02020603050405020304" pitchFamily="18" charset="0"/>
              </a:rPr>
              <a:t>2011, volume 41, pages 63–74, 2011</a:t>
            </a:r>
            <a:r>
              <a:rPr lang="en-US" altLang="zh-CN" sz="1200" b="0" dirty="0" smtClean="0">
                <a:solidFill>
                  <a:schemeClr val="tx1"/>
                </a:solidFill>
                <a:latin typeface="Times New Roman" panose="02020603050405020304" pitchFamily="18" charset="0"/>
                <a:cs typeface="Times New Roman" panose="02020603050405020304" pitchFamily="18" charset="0"/>
              </a:rPr>
              <a:t>. </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[10]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A. </a:t>
            </a:r>
            <a:r>
              <a:rPr lang="en-US" altLang="zh-CN" sz="1200" b="0" dirty="0" err="1">
                <a:solidFill>
                  <a:schemeClr val="tx1"/>
                </a:solidFill>
                <a:latin typeface="Times New Roman" panose="02020603050405020304" pitchFamily="18" charset="0"/>
                <a:cs typeface="Times New Roman" panose="02020603050405020304" pitchFamily="18" charset="0"/>
              </a:rPr>
              <a:t>Kabbani</a:t>
            </a:r>
            <a:r>
              <a:rPr lang="en-US" altLang="zh-CN" sz="1200" b="0" dirty="0">
                <a:solidFill>
                  <a:schemeClr val="tx1"/>
                </a:solidFill>
                <a:latin typeface="Times New Roman" panose="02020603050405020304" pitchFamily="18" charset="0"/>
                <a:cs typeface="Times New Roman" panose="02020603050405020304" pitchFamily="18" charset="0"/>
              </a:rPr>
              <a:t>, and e. a. </a:t>
            </a:r>
            <a:r>
              <a:rPr lang="en-US" altLang="zh-CN" sz="1200" b="0" dirty="0" err="1">
                <a:solidFill>
                  <a:schemeClr val="tx1"/>
                </a:solidFill>
                <a:latin typeface="Times New Roman" panose="02020603050405020304" pitchFamily="18" charset="0"/>
                <a:cs typeface="Times New Roman" panose="02020603050405020304" pitchFamily="18" charset="0"/>
              </a:rPr>
              <a:t>Edsall</a:t>
            </a:r>
            <a:r>
              <a:rPr lang="en-US" altLang="zh-CN" sz="1200" b="0" dirty="0">
                <a:solidFill>
                  <a:schemeClr val="tx1"/>
                </a:solidFill>
                <a:latin typeface="Times New Roman" panose="02020603050405020304" pitchFamily="18" charset="0"/>
                <a:cs typeface="Times New Roman" panose="02020603050405020304" pitchFamily="18" charset="0"/>
              </a:rPr>
              <a:t>. Less is more: trading a </a:t>
            </a:r>
            <a:r>
              <a:rPr lang="en-US" altLang="zh-CN" sz="1200" b="0" dirty="0" smtClean="0">
                <a:solidFill>
                  <a:schemeClr val="tx1"/>
                </a:solidFill>
                <a:latin typeface="Times New Roman" panose="02020603050405020304" pitchFamily="18" charset="0"/>
                <a:cs typeface="Times New Roman" panose="02020603050405020304" pitchFamily="18" charset="0"/>
              </a:rPr>
              <a:t>little bandwidth </a:t>
            </a:r>
            <a:r>
              <a:rPr lang="en-US" altLang="zh-CN" sz="1200" b="0" dirty="0">
                <a:solidFill>
                  <a:schemeClr val="tx1"/>
                </a:solidFill>
                <a:latin typeface="Times New Roman" panose="02020603050405020304" pitchFamily="18" charset="0"/>
                <a:cs typeface="Times New Roman" panose="02020603050405020304" pitchFamily="18" charset="0"/>
              </a:rPr>
              <a:t>for ultra-low latency in the data center. In NSDI 2012, </a:t>
            </a:r>
            <a:r>
              <a:rPr lang="en-US" altLang="zh-CN" sz="1200" b="0" dirty="0" smtClean="0">
                <a:solidFill>
                  <a:schemeClr val="tx1"/>
                </a:solidFill>
                <a:latin typeface="Times New Roman" panose="02020603050405020304" pitchFamily="18" charset="0"/>
                <a:cs typeface="Times New Roman" panose="02020603050405020304" pitchFamily="18" charset="0"/>
              </a:rPr>
              <a:t>pages 19–19</a:t>
            </a:r>
            <a:r>
              <a:rPr lang="en-US" altLang="zh-CN" sz="1200" b="0" dirty="0">
                <a:solidFill>
                  <a:schemeClr val="tx1"/>
                </a:solidFill>
                <a:latin typeface="Times New Roman" panose="02020603050405020304" pitchFamily="18" charset="0"/>
                <a:cs typeface="Times New Roman" panose="02020603050405020304" pitchFamily="18" charset="0"/>
              </a:rPr>
              <a:t>, 2012</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[11]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T. </a:t>
            </a:r>
            <a:r>
              <a:rPr lang="en-US" altLang="zh-CN" sz="1200" b="0" dirty="0" err="1">
                <a:solidFill>
                  <a:schemeClr val="tx1"/>
                </a:solidFill>
                <a:latin typeface="Times New Roman" panose="02020603050405020304" pitchFamily="18" charset="0"/>
                <a:cs typeface="Times New Roman" panose="02020603050405020304" pitchFamily="18" charset="0"/>
              </a:rPr>
              <a:t>Edsall</a:t>
            </a:r>
            <a:r>
              <a:rPr lang="en-US" altLang="zh-CN" sz="1200" b="0" dirty="0">
                <a:solidFill>
                  <a:schemeClr val="tx1"/>
                </a:solidFill>
                <a:latin typeface="Times New Roman" panose="02020603050405020304" pitchFamily="18" charset="0"/>
                <a:cs typeface="Times New Roman" panose="02020603050405020304" pitchFamily="18" charset="0"/>
              </a:rPr>
              <a:t>, S. </a:t>
            </a:r>
            <a:r>
              <a:rPr lang="en-US" altLang="zh-CN" sz="1200" b="0" dirty="0" err="1">
                <a:solidFill>
                  <a:schemeClr val="tx1"/>
                </a:solidFill>
                <a:latin typeface="Times New Roman" panose="02020603050405020304" pitchFamily="18" charset="0"/>
                <a:cs typeface="Times New Roman" panose="02020603050405020304" pitchFamily="18" charset="0"/>
              </a:rPr>
              <a:t>Dharmapurikar</a:t>
            </a:r>
            <a:r>
              <a:rPr lang="en-US" altLang="zh-CN" sz="1200" b="0" dirty="0">
                <a:solidFill>
                  <a:schemeClr val="tx1"/>
                </a:solidFill>
                <a:latin typeface="Times New Roman" panose="02020603050405020304" pitchFamily="18" charset="0"/>
                <a:cs typeface="Times New Roman" panose="02020603050405020304" pitchFamily="18" charset="0"/>
              </a:rPr>
              <a:t>, R. </a:t>
            </a:r>
            <a:r>
              <a:rPr lang="en-US" altLang="zh-CN" sz="1200" b="0" dirty="0" err="1">
                <a:solidFill>
                  <a:schemeClr val="tx1"/>
                </a:solidFill>
                <a:latin typeface="Times New Roman" panose="02020603050405020304" pitchFamily="18" charset="0"/>
                <a:cs typeface="Times New Roman" panose="02020603050405020304" pitchFamily="18" charset="0"/>
              </a:rPr>
              <a:t>Vaidyanathan</a:t>
            </a:r>
            <a:r>
              <a:rPr lang="en-US" altLang="zh-CN" sz="1200" b="0" dirty="0">
                <a:solidFill>
                  <a:schemeClr val="tx1"/>
                </a:solidFill>
                <a:latin typeface="Times New Roman" panose="02020603050405020304" pitchFamily="18" charset="0"/>
                <a:cs typeface="Times New Roman" panose="02020603050405020304" pitchFamily="18" charset="0"/>
              </a:rPr>
              <a:t>, K. </a:t>
            </a:r>
            <a:r>
              <a:rPr lang="en-US" altLang="zh-CN" sz="1200" b="0" dirty="0" smtClean="0">
                <a:solidFill>
                  <a:schemeClr val="tx1"/>
                </a:solidFill>
                <a:latin typeface="Times New Roman" panose="02020603050405020304" pitchFamily="18" charset="0"/>
                <a:cs typeface="Times New Roman" panose="02020603050405020304" pitchFamily="18" charset="0"/>
              </a:rPr>
              <a:t>Chu, A</a:t>
            </a:r>
            <a:r>
              <a:rPr lang="en-US" altLang="zh-CN" sz="1200" b="0" dirty="0">
                <a:solidFill>
                  <a:schemeClr val="tx1"/>
                </a:solidFill>
                <a:latin typeface="Times New Roman" panose="02020603050405020304" pitchFamily="18" charset="0"/>
                <a:cs typeface="Times New Roman" panose="02020603050405020304" pitchFamily="18" charset="0"/>
              </a:rPr>
              <a:t>. Fingerhut, F. </a:t>
            </a:r>
            <a:r>
              <a:rPr lang="en-US" altLang="zh-CN" sz="1200" b="0" dirty="0" err="1">
                <a:solidFill>
                  <a:schemeClr val="tx1"/>
                </a:solidFill>
                <a:latin typeface="Times New Roman" panose="02020603050405020304" pitchFamily="18" charset="0"/>
                <a:cs typeface="Times New Roman" panose="02020603050405020304" pitchFamily="18" charset="0"/>
              </a:rPr>
              <a:t>Matus</a:t>
            </a:r>
            <a:r>
              <a:rPr lang="en-US" altLang="zh-CN" sz="1200" b="0" dirty="0">
                <a:solidFill>
                  <a:schemeClr val="tx1"/>
                </a:solidFill>
                <a:latin typeface="Times New Roman" panose="02020603050405020304" pitchFamily="18" charset="0"/>
                <a:cs typeface="Times New Roman" panose="02020603050405020304" pitchFamily="18" charset="0"/>
              </a:rPr>
              <a:t>, R. Pan, N. Yadav, G. Varghese, et al. Conga: </a:t>
            </a:r>
            <a:r>
              <a:rPr lang="en-US" altLang="zh-CN" sz="1200" b="0" dirty="0" smtClean="0">
                <a:solidFill>
                  <a:schemeClr val="tx1"/>
                </a:solidFill>
                <a:latin typeface="Times New Roman" panose="02020603050405020304" pitchFamily="18" charset="0"/>
                <a:cs typeface="Times New Roman" panose="02020603050405020304" pitchFamily="18" charset="0"/>
              </a:rPr>
              <a:t>distributed congestion-aware </a:t>
            </a:r>
            <a:r>
              <a:rPr lang="en-US" altLang="zh-CN" sz="1200" b="0" dirty="0">
                <a:solidFill>
                  <a:schemeClr val="tx1"/>
                </a:solidFill>
                <a:latin typeface="Times New Roman" panose="02020603050405020304" pitchFamily="18" charset="0"/>
                <a:cs typeface="Times New Roman" panose="02020603050405020304" pitchFamily="18" charset="0"/>
              </a:rPr>
              <a:t>load balancing for datacenters. In </a:t>
            </a:r>
            <a:r>
              <a:rPr lang="en-US" altLang="zh-CN" sz="1200" b="0" dirty="0" smtClean="0">
                <a:solidFill>
                  <a:schemeClr val="tx1"/>
                </a:solidFill>
                <a:latin typeface="Times New Roman" panose="02020603050405020304" pitchFamily="18" charset="0"/>
                <a:cs typeface="Times New Roman" panose="02020603050405020304" pitchFamily="18" charset="0"/>
              </a:rPr>
              <a:t>SIGCOMM 2014</a:t>
            </a:r>
            <a:r>
              <a:rPr lang="en-US" altLang="zh-CN" sz="1200" b="0" dirty="0">
                <a:solidFill>
                  <a:schemeClr val="tx1"/>
                </a:solidFill>
                <a:latin typeface="Times New Roman" panose="02020603050405020304" pitchFamily="18" charset="0"/>
                <a:cs typeface="Times New Roman" panose="02020603050405020304" pitchFamily="18" charset="0"/>
              </a:rPr>
              <a:t>, pages 503–514, 2014</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[12] B. </a:t>
            </a:r>
            <a:r>
              <a:rPr lang="en-US" altLang="zh-CN" sz="1200" b="0" dirty="0" err="1">
                <a:solidFill>
                  <a:schemeClr val="tx1"/>
                </a:solidFill>
                <a:latin typeface="Times New Roman" panose="02020603050405020304" pitchFamily="18" charset="0"/>
                <a:cs typeface="Times New Roman" panose="02020603050405020304" pitchFamily="18" charset="0"/>
              </a:rPr>
              <a:t>Vamanan</a:t>
            </a:r>
            <a:r>
              <a:rPr lang="en-US" altLang="zh-CN" sz="1200" b="0" dirty="0">
                <a:solidFill>
                  <a:schemeClr val="tx1"/>
                </a:solidFill>
                <a:latin typeface="Times New Roman" panose="02020603050405020304" pitchFamily="18" charset="0"/>
                <a:cs typeface="Times New Roman" panose="02020603050405020304" pitchFamily="18" charset="0"/>
              </a:rPr>
              <a:t>, J. Hasan, and T. </a:t>
            </a:r>
            <a:r>
              <a:rPr lang="en-US" altLang="zh-CN" sz="1200" b="0" dirty="0" err="1">
                <a:solidFill>
                  <a:schemeClr val="tx1"/>
                </a:solidFill>
                <a:latin typeface="Times New Roman" panose="02020603050405020304" pitchFamily="18" charset="0"/>
                <a:cs typeface="Times New Roman" panose="02020603050405020304" pitchFamily="18" charset="0"/>
              </a:rPr>
              <a:t>Vijaykumar</a:t>
            </a:r>
            <a:r>
              <a:rPr lang="en-US" altLang="zh-CN" sz="1200" b="0" dirty="0">
                <a:solidFill>
                  <a:schemeClr val="tx1"/>
                </a:solidFill>
                <a:latin typeface="Times New Roman" panose="02020603050405020304" pitchFamily="18" charset="0"/>
                <a:cs typeface="Times New Roman" panose="02020603050405020304" pitchFamily="18" charset="0"/>
              </a:rPr>
              <a:t>. Deadline-aware datacenter </a:t>
            </a:r>
            <a:r>
              <a:rPr lang="en-US" altLang="zh-CN" sz="1200" b="0" dirty="0" err="1" smtClean="0">
                <a:solidFill>
                  <a:schemeClr val="tx1"/>
                </a:solidFill>
                <a:latin typeface="Times New Roman" panose="02020603050405020304" pitchFamily="18" charset="0"/>
                <a:cs typeface="Times New Roman" panose="02020603050405020304" pitchFamily="18" charset="0"/>
              </a:rPr>
              <a:t>tcp</a:t>
            </a:r>
            <a:r>
              <a:rPr lang="en-US" altLang="zh-CN" sz="1200" b="0" dirty="0" smtClean="0">
                <a:solidFill>
                  <a:schemeClr val="tx1"/>
                </a:solidFill>
                <a:latin typeface="Times New Roman" panose="02020603050405020304" pitchFamily="18" charset="0"/>
                <a:cs typeface="Times New Roman" panose="02020603050405020304" pitchFamily="18" charset="0"/>
              </a:rPr>
              <a:t> (d2tcp</a:t>
            </a:r>
            <a:r>
              <a:rPr lang="en-US" altLang="zh-CN" sz="1200" b="0" dirty="0">
                <a:solidFill>
                  <a:schemeClr val="tx1"/>
                </a:solidFill>
                <a:latin typeface="Times New Roman" panose="02020603050405020304" pitchFamily="18" charset="0"/>
                <a:cs typeface="Times New Roman" panose="02020603050405020304" pitchFamily="18" charset="0"/>
              </a:rPr>
              <a:t>). In SIGCOMM 2012, pages 115–126, 2012</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[13]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S. Yang, M. Sharif, S. </a:t>
            </a:r>
            <a:r>
              <a:rPr lang="en-US" altLang="zh-CN" sz="1200" b="0" dirty="0" err="1">
                <a:solidFill>
                  <a:schemeClr val="tx1"/>
                </a:solidFill>
                <a:latin typeface="Times New Roman" panose="02020603050405020304" pitchFamily="18" charset="0"/>
                <a:cs typeface="Times New Roman" panose="02020603050405020304" pitchFamily="18" charset="0"/>
              </a:rPr>
              <a:t>Katti</a:t>
            </a:r>
            <a:r>
              <a:rPr lang="en-US" altLang="zh-CN" sz="1200" b="0" dirty="0">
                <a:solidFill>
                  <a:schemeClr val="tx1"/>
                </a:solidFill>
                <a:latin typeface="Times New Roman" panose="02020603050405020304" pitchFamily="18" charset="0"/>
                <a:cs typeface="Times New Roman" panose="02020603050405020304" pitchFamily="18" charset="0"/>
              </a:rPr>
              <a:t>, N. McKeown, B. </a:t>
            </a:r>
            <a:r>
              <a:rPr lang="en-US" altLang="zh-CN" sz="1200" b="0" dirty="0" err="1" smtClean="0">
                <a:solidFill>
                  <a:schemeClr val="tx1"/>
                </a:solidFill>
                <a:latin typeface="Times New Roman" panose="02020603050405020304" pitchFamily="18" charset="0"/>
                <a:cs typeface="Times New Roman" panose="02020603050405020304" pitchFamily="18" charset="0"/>
              </a:rPr>
              <a:t>Prabhakar</a:t>
            </a:r>
            <a:r>
              <a:rPr lang="en-US" altLang="zh-CN" sz="1200" b="0" dirty="0" smtClean="0">
                <a:solidFill>
                  <a:schemeClr val="tx1"/>
                </a:solidFill>
                <a:latin typeface="Times New Roman" panose="02020603050405020304" pitchFamily="18" charset="0"/>
                <a:cs typeface="Times New Roman" panose="02020603050405020304" pitchFamily="18" charset="0"/>
              </a:rPr>
              <a:t>, and </a:t>
            </a:r>
            <a:r>
              <a:rPr lang="en-US" altLang="zh-CN" sz="1200" b="0" dirty="0">
                <a:solidFill>
                  <a:schemeClr val="tx1"/>
                </a:solidFill>
                <a:latin typeface="Times New Roman" panose="02020603050405020304" pitchFamily="18" charset="0"/>
                <a:cs typeface="Times New Roman" panose="02020603050405020304" pitchFamily="18" charset="0"/>
              </a:rPr>
              <a:t>S. </a:t>
            </a:r>
            <a:r>
              <a:rPr lang="en-US" altLang="zh-CN" sz="1200" b="0" dirty="0" err="1">
                <a:solidFill>
                  <a:schemeClr val="tx1"/>
                </a:solidFill>
                <a:latin typeface="Times New Roman" panose="02020603050405020304" pitchFamily="18" charset="0"/>
                <a:cs typeface="Times New Roman" panose="02020603050405020304" pitchFamily="18" charset="0"/>
              </a:rPr>
              <a:t>Shenker</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pfabric</a:t>
            </a:r>
            <a:r>
              <a:rPr lang="en-US" altLang="zh-CN" sz="1200" b="0" dirty="0">
                <a:solidFill>
                  <a:schemeClr val="tx1"/>
                </a:solidFill>
                <a:latin typeface="Times New Roman" panose="02020603050405020304" pitchFamily="18" charset="0"/>
                <a:cs typeface="Times New Roman" panose="02020603050405020304" pitchFamily="18" charset="0"/>
              </a:rPr>
              <a:t>: minimal near-optimal datacenter transport. </a:t>
            </a:r>
            <a:r>
              <a:rPr lang="en-US" altLang="zh-CN" sz="1200" b="0" dirty="0" smtClean="0">
                <a:solidFill>
                  <a:schemeClr val="tx1"/>
                </a:solidFill>
                <a:latin typeface="Times New Roman" panose="02020603050405020304" pitchFamily="18" charset="0"/>
                <a:cs typeface="Times New Roman" panose="02020603050405020304" pitchFamily="18" charset="0"/>
              </a:rPr>
              <a:t>In SIGCOMM </a:t>
            </a:r>
            <a:r>
              <a:rPr lang="en-US" altLang="zh-CN" sz="1200" b="0" dirty="0">
                <a:solidFill>
                  <a:schemeClr val="tx1"/>
                </a:solidFill>
                <a:latin typeface="Times New Roman" panose="02020603050405020304" pitchFamily="18" charset="0"/>
                <a:cs typeface="Times New Roman" panose="02020603050405020304" pitchFamily="18" charset="0"/>
              </a:rPr>
              <a:t>2013, pages 435–446, 2013</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endParaRPr lang="zh-CN" altLang="en-US" sz="1200" b="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51</a:t>
            </a:fld>
            <a:endParaRPr lang="zh-CN" altLang="en-US" dirty="0"/>
          </a:p>
        </p:txBody>
      </p:sp>
    </p:spTree>
    <p:extLst>
      <p:ext uri="{BB962C8B-B14F-4D97-AF65-F5344CB8AC3E}">
        <p14:creationId xmlns:p14="http://schemas.microsoft.com/office/powerpoint/2010/main" val="749033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内容占位符 2"/>
          <p:cNvSpPr>
            <a:spLocks noGrp="1"/>
          </p:cNvSpPr>
          <p:nvPr>
            <p:ph idx="1"/>
          </p:nvPr>
        </p:nvSpPr>
        <p:spPr>
          <a:xfrm>
            <a:off x="417831" y="1094010"/>
            <a:ext cx="8229600" cy="5392746"/>
          </a:xfrm>
        </p:spPr>
        <p:txBody>
          <a:bodyPr>
            <a:noAutofit/>
          </a:bodyPr>
          <a:lstStyle/>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[14] G</a:t>
            </a:r>
            <a:r>
              <a:rPr lang="en-US" altLang="zh-CN" sz="1200" b="0" dirty="0">
                <a:solidFill>
                  <a:schemeClr val="tx1"/>
                </a:solidFill>
                <a:latin typeface="Times New Roman" panose="02020603050405020304" pitchFamily="18" charset="0"/>
                <a:cs typeface="Times New Roman" panose="02020603050405020304" pitchFamily="18" charset="0"/>
              </a:rPr>
              <a:t>. P. Hong C. Y., Caesar M. Finishing flows quickly with </a:t>
            </a:r>
            <a:r>
              <a:rPr lang="en-US" altLang="zh-CN" sz="1200" b="0" dirty="0" smtClean="0">
                <a:solidFill>
                  <a:schemeClr val="tx1"/>
                </a:solidFill>
                <a:latin typeface="Times New Roman" panose="02020603050405020304" pitchFamily="18" charset="0"/>
                <a:cs typeface="Times New Roman" panose="02020603050405020304" pitchFamily="18" charset="0"/>
              </a:rPr>
              <a:t>preemptive scheduling</a:t>
            </a:r>
            <a:r>
              <a:rPr lang="en-US" altLang="zh-CN" sz="1200" b="0" dirty="0">
                <a:solidFill>
                  <a:schemeClr val="tx1"/>
                </a:solidFill>
                <a:latin typeface="Times New Roman" panose="02020603050405020304" pitchFamily="18" charset="0"/>
                <a:cs typeface="Times New Roman" panose="02020603050405020304" pitchFamily="18" charset="0"/>
              </a:rPr>
              <a:t>. In SIGCOMM 2012, pages </a:t>
            </a:r>
            <a:r>
              <a:rPr lang="en-US" altLang="zh-CN" sz="1200" b="0" dirty="0" smtClean="0">
                <a:solidFill>
                  <a:schemeClr val="tx1"/>
                </a:solidFill>
                <a:latin typeface="Times New Roman" panose="02020603050405020304" pitchFamily="18" charset="0"/>
                <a:cs typeface="Times New Roman" panose="02020603050405020304" pitchFamily="18" charset="0"/>
              </a:rPr>
              <a:t>127–138</a:t>
            </a:r>
            <a:r>
              <a:rPr lang="en-US" altLang="zh-CN" sz="1200" b="0" dirty="0">
                <a:solidFill>
                  <a:schemeClr val="tx1"/>
                </a:solidFill>
                <a:latin typeface="Times New Roman" panose="02020603050405020304" pitchFamily="18" charset="0"/>
                <a:cs typeface="Times New Roman" panose="02020603050405020304" pitchFamily="18" charset="0"/>
              </a:rPr>
              <a:t>, 2012</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[15]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S. Yang, M. Sharif, S. </a:t>
            </a:r>
            <a:r>
              <a:rPr lang="en-US" altLang="zh-CN" sz="1200" b="0" dirty="0" err="1">
                <a:solidFill>
                  <a:schemeClr val="tx1"/>
                </a:solidFill>
                <a:latin typeface="Times New Roman" panose="02020603050405020304" pitchFamily="18" charset="0"/>
                <a:cs typeface="Times New Roman" panose="02020603050405020304" pitchFamily="18" charset="0"/>
              </a:rPr>
              <a:t>Katti</a:t>
            </a:r>
            <a:r>
              <a:rPr lang="en-US" altLang="zh-CN" sz="1200" b="0" dirty="0">
                <a:solidFill>
                  <a:schemeClr val="tx1"/>
                </a:solidFill>
                <a:latin typeface="Times New Roman" panose="02020603050405020304" pitchFamily="18" charset="0"/>
                <a:cs typeface="Times New Roman" panose="02020603050405020304" pitchFamily="18" charset="0"/>
              </a:rPr>
              <a:t>, N. McKeown, B. </a:t>
            </a:r>
            <a:r>
              <a:rPr lang="en-US" altLang="zh-CN" sz="1200" b="0" dirty="0" err="1" smtClean="0">
                <a:solidFill>
                  <a:schemeClr val="tx1"/>
                </a:solidFill>
                <a:latin typeface="Times New Roman" panose="02020603050405020304" pitchFamily="18" charset="0"/>
                <a:cs typeface="Times New Roman" panose="02020603050405020304" pitchFamily="18" charset="0"/>
              </a:rPr>
              <a:t>Prabhakar</a:t>
            </a:r>
            <a:r>
              <a:rPr lang="en-US" altLang="zh-CN" sz="1200" b="0" dirty="0" smtClean="0">
                <a:solidFill>
                  <a:schemeClr val="tx1"/>
                </a:solidFill>
                <a:latin typeface="Times New Roman" panose="02020603050405020304" pitchFamily="18" charset="0"/>
                <a:cs typeface="Times New Roman" panose="02020603050405020304" pitchFamily="18" charset="0"/>
              </a:rPr>
              <a:t>, and </a:t>
            </a:r>
            <a:r>
              <a:rPr lang="en-US" altLang="zh-CN" sz="1200" b="0" dirty="0">
                <a:solidFill>
                  <a:schemeClr val="tx1"/>
                </a:solidFill>
                <a:latin typeface="Times New Roman" panose="02020603050405020304" pitchFamily="18" charset="0"/>
                <a:cs typeface="Times New Roman" panose="02020603050405020304" pitchFamily="18" charset="0"/>
              </a:rPr>
              <a:t>S. </a:t>
            </a:r>
            <a:r>
              <a:rPr lang="en-US" altLang="zh-CN" sz="1200" b="0" dirty="0" err="1">
                <a:solidFill>
                  <a:schemeClr val="tx1"/>
                </a:solidFill>
                <a:latin typeface="Times New Roman" panose="02020603050405020304" pitchFamily="18" charset="0"/>
                <a:cs typeface="Times New Roman" panose="02020603050405020304" pitchFamily="18" charset="0"/>
              </a:rPr>
              <a:t>Shenker</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pfabric</a:t>
            </a:r>
            <a:r>
              <a:rPr lang="en-US" altLang="zh-CN" sz="1200" b="0" dirty="0">
                <a:solidFill>
                  <a:schemeClr val="tx1"/>
                </a:solidFill>
                <a:latin typeface="Times New Roman" panose="02020603050405020304" pitchFamily="18" charset="0"/>
                <a:cs typeface="Times New Roman" panose="02020603050405020304" pitchFamily="18" charset="0"/>
              </a:rPr>
              <a:t>: minimal near-optimal datacenter transport. </a:t>
            </a:r>
            <a:r>
              <a:rPr lang="en-US" altLang="zh-CN" sz="1200" b="0" dirty="0" smtClean="0">
                <a:solidFill>
                  <a:schemeClr val="tx1"/>
                </a:solidFill>
                <a:latin typeface="Times New Roman" panose="02020603050405020304" pitchFamily="18" charset="0"/>
                <a:cs typeface="Times New Roman" panose="02020603050405020304" pitchFamily="18" charset="0"/>
              </a:rPr>
              <a:t>In SIGCOMM </a:t>
            </a:r>
            <a:r>
              <a:rPr lang="en-US" altLang="zh-CN" sz="1200" b="0" dirty="0">
                <a:solidFill>
                  <a:schemeClr val="tx1"/>
                </a:solidFill>
                <a:latin typeface="Times New Roman" panose="02020603050405020304" pitchFamily="18" charset="0"/>
                <a:cs typeface="Times New Roman" panose="02020603050405020304" pitchFamily="18" charset="0"/>
              </a:rPr>
              <a:t>2013, pages 435–446, 2013</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a:t>
            </a:r>
            <a:r>
              <a:rPr lang="en-US" altLang="zh-CN" sz="1200" b="0" dirty="0">
                <a:solidFill>
                  <a:schemeClr val="tx1"/>
                </a:solidFill>
                <a:latin typeface="Times New Roman" panose="02020603050405020304" pitchFamily="18" charset="0"/>
                <a:cs typeface="Times New Roman" panose="02020603050405020304" pitchFamily="18" charset="0"/>
              </a:rPr>
              <a:t>16] M. </a:t>
            </a:r>
            <a:r>
              <a:rPr lang="en-US" altLang="zh-CN" sz="1200" b="0" dirty="0" err="1">
                <a:solidFill>
                  <a:schemeClr val="tx1"/>
                </a:solidFill>
                <a:latin typeface="Times New Roman" panose="02020603050405020304" pitchFamily="18" charset="0"/>
                <a:cs typeface="Times New Roman" panose="02020603050405020304" pitchFamily="18" charset="0"/>
              </a:rPr>
              <a:t>Alizadeh</a:t>
            </a:r>
            <a:r>
              <a:rPr lang="en-US" altLang="zh-CN" sz="1200" b="0" dirty="0">
                <a:solidFill>
                  <a:schemeClr val="tx1"/>
                </a:solidFill>
                <a:latin typeface="Times New Roman" panose="02020603050405020304" pitchFamily="18" charset="0"/>
                <a:cs typeface="Times New Roman" panose="02020603050405020304" pitchFamily="18" charset="0"/>
              </a:rPr>
              <a:t>, C. Kim, A. Greenberg, V. </a:t>
            </a:r>
            <a:r>
              <a:rPr lang="en-US" altLang="zh-CN" sz="1200" b="0" dirty="0" err="1">
                <a:solidFill>
                  <a:schemeClr val="tx1"/>
                </a:solidFill>
                <a:latin typeface="Times New Roman" panose="02020603050405020304" pitchFamily="18" charset="0"/>
                <a:cs typeface="Times New Roman" panose="02020603050405020304" pitchFamily="18" charset="0"/>
              </a:rPr>
              <a:t>Jeyakumar</a:t>
            </a:r>
            <a:r>
              <a:rPr lang="en-US" altLang="zh-CN" sz="1200" b="0" dirty="0">
                <a:solidFill>
                  <a:schemeClr val="tx1"/>
                </a:solidFill>
                <a:latin typeface="Times New Roman" panose="02020603050405020304" pitchFamily="18" charset="0"/>
                <a:cs typeface="Times New Roman" panose="02020603050405020304" pitchFamily="18" charset="0"/>
              </a:rPr>
              <a:t>, D. </a:t>
            </a:r>
            <a:r>
              <a:rPr lang="en-US" altLang="zh-CN" sz="1200" b="0" dirty="0" err="1">
                <a:solidFill>
                  <a:schemeClr val="tx1"/>
                </a:solidFill>
                <a:latin typeface="Times New Roman" panose="02020603050405020304" pitchFamily="18" charset="0"/>
                <a:cs typeface="Times New Roman" panose="02020603050405020304" pitchFamily="18" charset="0"/>
              </a:rPr>
              <a:t>Mazires</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smtClean="0">
                <a:solidFill>
                  <a:schemeClr val="tx1"/>
                </a:solidFill>
                <a:latin typeface="Times New Roman" panose="02020603050405020304" pitchFamily="18" charset="0"/>
                <a:cs typeface="Times New Roman" panose="02020603050405020304" pitchFamily="18" charset="0"/>
              </a:rPr>
              <a:t>and B</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Prabhakar</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Eyeq</a:t>
            </a:r>
            <a:r>
              <a:rPr lang="en-US" altLang="zh-CN" sz="1200" b="0" dirty="0">
                <a:solidFill>
                  <a:schemeClr val="tx1"/>
                </a:solidFill>
                <a:latin typeface="Times New Roman" panose="02020603050405020304" pitchFamily="18" charset="0"/>
                <a:cs typeface="Times New Roman" panose="02020603050405020304" pitchFamily="18" charset="0"/>
              </a:rPr>
              <a:t>: practical network performance isolation at </a:t>
            </a:r>
            <a:r>
              <a:rPr lang="en-US" altLang="zh-CN" sz="1200" b="0" dirty="0" smtClean="0">
                <a:solidFill>
                  <a:schemeClr val="tx1"/>
                </a:solidFill>
                <a:latin typeface="Times New Roman" panose="02020603050405020304" pitchFamily="18" charset="0"/>
                <a:cs typeface="Times New Roman" panose="02020603050405020304" pitchFamily="18" charset="0"/>
              </a:rPr>
              <a:t>the edge</a:t>
            </a:r>
            <a:r>
              <a:rPr lang="en-US" altLang="zh-CN" sz="1200" b="0" dirty="0">
                <a:solidFill>
                  <a:schemeClr val="tx1"/>
                </a:solidFill>
                <a:latin typeface="Times New Roman" panose="02020603050405020304" pitchFamily="18" charset="0"/>
                <a:cs typeface="Times New Roman" panose="02020603050405020304" pitchFamily="18" charset="0"/>
              </a:rPr>
              <a:t>. 2013</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[17] H. </a:t>
            </a:r>
            <a:r>
              <a:rPr lang="en-US" altLang="zh-CN" sz="1200" b="0" dirty="0" err="1">
                <a:solidFill>
                  <a:schemeClr val="tx1"/>
                </a:solidFill>
                <a:latin typeface="Times New Roman" panose="02020603050405020304" pitchFamily="18" charset="0"/>
                <a:cs typeface="Times New Roman" panose="02020603050405020304" pitchFamily="18" charset="0"/>
              </a:rPr>
              <a:t>Ballani</a:t>
            </a:r>
            <a:r>
              <a:rPr lang="en-US" altLang="zh-CN" sz="1200" b="0" dirty="0">
                <a:solidFill>
                  <a:schemeClr val="tx1"/>
                </a:solidFill>
                <a:latin typeface="Times New Roman" panose="02020603050405020304" pitchFamily="18" charset="0"/>
                <a:cs typeface="Times New Roman" panose="02020603050405020304" pitchFamily="18" charset="0"/>
              </a:rPr>
              <a:t>, P. Costa, T. </a:t>
            </a:r>
            <a:r>
              <a:rPr lang="en-US" altLang="zh-CN" sz="1200" b="0" dirty="0" err="1">
                <a:solidFill>
                  <a:schemeClr val="tx1"/>
                </a:solidFill>
                <a:latin typeface="Times New Roman" panose="02020603050405020304" pitchFamily="18" charset="0"/>
                <a:cs typeface="Times New Roman" panose="02020603050405020304" pitchFamily="18" charset="0"/>
              </a:rPr>
              <a:t>Karagiannis</a:t>
            </a:r>
            <a:r>
              <a:rPr lang="en-US" altLang="zh-CN" sz="1200" b="0" dirty="0">
                <a:solidFill>
                  <a:schemeClr val="tx1"/>
                </a:solidFill>
                <a:latin typeface="Times New Roman" panose="02020603050405020304" pitchFamily="18" charset="0"/>
                <a:cs typeface="Times New Roman" panose="02020603050405020304" pitchFamily="18" charset="0"/>
              </a:rPr>
              <a:t>, and A. </a:t>
            </a:r>
            <a:r>
              <a:rPr lang="en-US" altLang="zh-CN" sz="1200" b="0" dirty="0" err="1">
                <a:solidFill>
                  <a:schemeClr val="tx1"/>
                </a:solidFill>
                <a:latin typeface="Times New Roman" panose="02020603050405020304" pitchFamily="18" charset="0"/>
                <a:cs typeface="Times New Roman" panose="02020603050405020304" pitchFamily="18" charset="0"/>
              </a:rPr>
              <a:t>Rowstron</a:t>
            </a:r>
            <a:r>
              <a:rPr lang="en-US" altLang="zh-CN" sz="1200" b="0" dirty="0">
                <a:solidFill>
                  <a:schemeClr val="tx1"/>
                </a:solidFill>
                <a:latin typeface="Times New Roman" panose="02020603050405020304" pitchFamily="18" charset="0"/>
                <a:cs typeface="Times New Roman" panose="02020603050405020304" pitchFamily="18" charset="0"/>
              </a:rPr>
              <a:t>. Towards </a:t>
            </a:r>
            <a:r>
              <a:rPr lang="en-US" altLang="zh-CN" sz="1200" b="0" dirty="0" smtClean="0">
                <a:solidFill>
                  <a:schemeClr val="tx1"/>
                </a:solidFill>
                <a:latin typeface="Times New Roman" panose="02020603050405020304" pitchFamily="18" charset="0"/>
                <a:cs typeface="Times New Roman" panose="02020603050405020304" pitchFamily="18" charset="0"/>
              </a:rPr>
              <a:t>pre- </a:t>
            </a:r>
            <a:r>
              <a:rPr lang="en-US" altLang="zh-CN" sz="1200" b="0" dirty="0" err="1" smtClean="0">
                <a:solidFill>
                  <a:schemeClr val="tx1"/>
                </a:solidFill>
                <a:latin typeface="Times New Roman" panose="02020603050405020304" pitchFamily="18" charset="0"/>
                <a:cs typeface="Times New Roman" panose="02020603050405020304" pitchFamily="18" charset="0"/>
              </a:rPr>
              <a:t>dictable</a:t>
            </a:r>
            <a:r>
              <a:rPr lang="en-US" altLang="zh-CN" sz="1200" b="0" dirty="0" smtClean="0">
                <a:solidFill>
                  <a:schemeClr val="tx1"/>
                </a:solidFill>
                <a:latin typeface="Times New Roman" panose="02020603050405020304" pitchFamily="18" charset="0"/>
                <a:cs typeface="Times New Roman" panose="02020603050405020304" pitchFamily="18" charset="0"/>
              </a:rPr>
              <a:t> </a:t>
            </a:r>
            <a:r>
              <a:rPr lang="en-US" altLang="zh-CN" sz="1200" b="0" dirty="0">
                <a:solidFill>
                  <a:schemeClr val="tx1"/>
                </a:solidFill>
                <a:latin typeface="Times New Roman" panose="02020603050405020304" pitchFamily="18" charset="0"/>
                <a:cs typeface="Times New Roman" panose="02020603050405020304" pitchFamily="18" charset="0"/>
              </a:rPr>
              <a:t>datacenter networks. </a:t>
            </a:r>
            <a:r>
              <a:rPr lang="en-US" altLang="zh-CN" sz="1200" b="0" dirty="0" err="1">
                <a:solidFill>
                  <a:schemeClr val="tx1"/>
                </a:solidFill>
                <a:latin typeface="Times New Roman" panose="02020603050405020304" pitchFamily="18" charset="0"/>
                <a:cs typeface="Times New Roman" panose="02020603050405020304" pitchFamily="18" charset="0"/>
              </a:rPr>
              <a:t>Acm</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Sigcomm</a:t>
            </a:r>
            <a:r>
              <a:rPr lang="en-US" altLang="zh-CN" sz="1200" b="0" dirty="0">
                <a:solidFill>
                  <a:schemeClr val="tx1"/>
                </a:solidFill>
                <a:latin typeface="Times New Roman" panose="02020603050405020304" pitchFamily="18" charset="0"/>
                <a:cs typeface="Times New Roman" panose="02020603050405020304" pitchFamily="18" charset="0"/>
              </a:rPr>
              <a:t> Computer </a:t>
            </a:r>
            <a:r>
              <a:rPr lang="en-US" altLang="zh-CN" sz="1200" b="0" dirty="0" smtClean="0">
                <a:solidFill>
                  <a:schemeClr val="tx1"/>
                </a:solidFill>
                <a:latin typeface="Times New Roman" panose="02020603050405020304" pitchFamily="18" charset="0"/>
                <a:cs typeface="Times New Roman" panose="02020603050405020304" pitchFamily="18" charset="0"/>
              </a:rPr>
              <a:t>Communication Review</a:t>
            </a:r>
            <a:r>
              <a:rPr lang="en-US" altLang="zh-CN" sz="1200" b="0" dirty="0">
                <a:solidFill>
                  <a:schemeClr val="tx1"/>
                </a:solidFill>
                <a:latin typeface="Times New Roman" panose="02020603050405020304" pitchFamily="18" charset="0"/>
                <a:cs typeface="Times New Roman" panose="02020603050405020304" pitchFamily="18" charset="0"/>
              </a:rPr>
              <a:t>, 41(4):242–253, 2011</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[18] H. </a:t>
            </a:r>
            <a:r>
              <a:rPr lang="en-US" altLang="zh-CN" sz="1200" b="0" dirty="0" err="1">
                <a:solidFill>
                  <a:schemeClr val="tx1"/>
                </a:solidFill>
                <a:latin typeface="Times New Roman" panose="02020603050405020304" pitchFamily="18" charset="0"/>
                <a:cs typeface="Times New Roman" panose="02020603050405020304" pitchFamily="18" charset="0"/>
              </a:rPr>
              <a:t>Ballani</a:t>
            </a:r>
            <a:r>
              <a:rPr lang="en-US" altLang="zh-CN" sz="1200" b="0" dirty="0">
                <a:solidFill>
                  <a:schemeClr val="tx1"/>
                </a:solidFill>
                <a:latin typeface="Times New Roman" panose="02020603050405020304" pitchFamily="18" charset="0"/>
                <a:cs typeface="Times New Roman" panose="02020603050405020304" pitchFamily="18" charset="0"/>
              </a:rPr>
              <a:t>, K. Jang, T. </a:t>
            </a:r>
            <a:r>
              <a:rPr lang="en-US" altLang="zh-CN" sz="1200" b="0" dirty="0" err="1">
                <a:solidFill>
                  <a:schemeClr val="tx1"/>
                </a:solidFill>
                <a:latin typeface="Times New Roman" panose="02020603050405020304" pitchFamily="18" charset="0"/>
                <a:cs typeface="Times New Roman" panose="02020603050405020304" pitchFamily="18" charset="0"/>
              </a:rPr>
              <a:t>Karagiannis</a:t>
            </a:r>
            <a:r>
              <a:rPr lang="en-US" altLang="zh-CN" sz="1200" b="0" dirty="0">
                <a:solidFill>
                  <a:schemeClr val="tx1"/>
                </a:solidFill>
                <a:latin typeface="Times New Roman" panose="02020603050405020304" pitchFamily="18" charset="0"/>
                <a:cs typeface="Times New Roman" panose="02020603050405020304" pitchFamily="18" charset="0"/>
              </a:rPr>
              <a:t>, C. Kim, D. </a:t>
            </a:r>
            <a:r>
              <a:rPr lang="en-US" altLang="zh-CN" sz="1200" b="0" dirty="0" err="1">
                <a:solidFill>
                  <a:schemeClr val="tx1"/>
                </a:solidFill>
                <a:latin typeface="Times New Roman" panose="02020603050405020304" pitchFamily="18" charset="0"/>
                <a:cs typeface="Times New Roman" panose="02020603050405020304" pitchFamily="18" charset="0"/>
              </a:rPr>
              <a:t>Gunawardena</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smtClean="0">
                <a:solidFill>
                  <a:schemeClr val="tx1"/>
                </a:solidFill>
                <a:latin typeface="Times New Roman" panose="02020603050405020304" pitchFamily="18" charset="0"/>
                <a:cs typeface="Times New Roman" panose="02020603050405020304" pitchFamily="18" charset="0"/>
              </a:rPr>
              <a:t>and G</a:t>
            </a:r>
            <a:r>
              <a:rPr lang="en-US" altLang="zh-CN" sz="1200" b="0" dirty="0">
                <a:solidFill>
                  <a:schemeClr val="tx1"/>
                </a:solidFill>
                <a:latin typeface="Times New Roman" panose="02020603050405020304" pitchFamily="18" charset="0"/>
                <a:cs typeface="Times New Roman" panose="02020603050405020304" pitchFamily="18" charset="0"/>
              </a:rPr>
              <a:t>. O’Shea. Chatty tenants and the cloud network sharing </a:t>
            </a:r>
            <a:r>
              <a:rPr lang="en-US" altLang="zh-CN" sz="1200" b="0" dirty="0" smtClean="0">
                <a:solidFill>
                  <a:schemeClr val="tx1"/>
                </a:solidFill>
                <a:latin typeface="Times New Roman" panose="02020603050405020304" pitchFamily="18" charset="0"/>
                <a:cs typeface="Times New Roman" panose="02020603050405020304" pitchFamily="18" charset="0"/>
              </a:rPr>
              <a:t>problem. Proceedings </a:t>
            </a:r>
            <a:r>
              <a:rPr lang="en-US" altLang="zh-CN" sz="1200" b="0" dirty="0">
                <a:solidFill>
                  <a:schemeClr val="tx1"/>
                </a:solidFill>
                <a:latin typeface="Times New Roman" panose="02020603050405020304" pitchFamily="18" charset="0"/>
                <a:cs typeface="Times New Roman" panose="02020603050405020304" pitchFamily="18" charset="0"/>
              </a:rPr>
              <a:t>of </a:t>
            </a:r>
            <a:r>
              <a:rPr lang="en-US" altLang="zh-CN" sz="1200" b="0" dirty="0" err="1">
                <a:solidFill>
                  <a:schemeClr val="tx1"/>
                </a:solidFill>
                <a:latin typeface="Times New Roman" panose="02020603050405020304" pitchFamily="18" charset="0"/>
                <a:cs typeface="Times New Roman" panose="02020603050405020304" pitchFamily="18" charset="0"/>
              </a:rPr>
              <a:t>Usenix</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Nsdi</a:t>
            </a:r>
            <a:r>
              <a:rPr lang="en-US" altLang="zh-CN" sz="1200" b="0" dirty="0">
                <a:solidFill>
                  <a:schemeClr val="tx1"/>
                </a:solidFill>
                <a:latin typeface="Times New Roman" panose="02020603050405020304" pitchFamily="18" charset="0"/>
                <a:cs typeface="Times New Roman" panose="02020603050405020304" pitchFamily="18" charset="0"/>
              </a:rPr>
              <a:t> Lombard IL, 2013</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[19] C. </a:t>
            </a:r>
            <a:r>
              <a:rPr lang="en-US" altLang="zh-CN" sz="1200" b="0" dirty="0" err="1">
                <a:solidFill>
                  <a:schemeClr val="tx1"/>
                </a:solidFill>
                <a:latin typeface="Times New Roman" panose="02020603050405020304" pitchFamily="18" charset="0"/>
                <a:cs typeface="Times New Roman" panose="02020603050405020304" pitchFamily="18" charset="0"/>
              </a:rPr>
              <a:t>Guo</a:t>
            </a:r>
            <a:r>
              <a:rPr lang="en-US" altLang="zh-CN" sz="1200" b="0" dirty="0">
                <a:solidFill>
                  <a:schemeClr val="tx1"/>
                </a:solidFill>
                <a:latin typeface="Times New Roman" panose="02020603050405020304" pitchFamily="18" charset="0"/>
                <a:cs typeface="Times New Roman" panose="02020603050405020304" pitchFamily="18" charset="0"/>
              </a:rPr>
              <a:t>, G. Lu, H. J. Wang, S. Yang, C. Kong, P. Sun, W. Wu, </a:t>
            </a:r>
            <a:r>
              <a:rPr lang="en-US" altLang="zh-CN" sz="1200" b="0" dirty="0" smtClean="0">
                <a:solidFill>
                  <a:schemeClr val="tx1"/>
                </a:solidFill>
                <a:latin typeface="Times New Roman" panose="02020603050405020304" pitchFamily="18" charset="0"/>
                <a:cs typeface="Times New Roman" panose="02020603050405020304" pitchFamily="18" charset="0"/>
              </a:rPr>
              <a:t>and Y</a:t>
            </a:r>
            <a:r>
              <a:rPr lang="en-US" altLang="zh-CN" sz="1200" b="0" dirty="0">
                <a:solidFill>
                  <a:schemeClr val="tx1"/>
                </a:solidFill>
                <a:latin typeface="Times New Roman" panose="02020603050405020304" pitchFamily="18" charset="0"/>
                <a:cs typeface="Times New Roman" panose="02020603050405020304" pitchFamily="18" charset="0"/>
              </a:rPr>
              <a:t>. Zhang. </a:t>
            </a:r>
            <a:r>
              <a:rPr lang="en-US" altLang="zh-CN" sz="1200" b="0" dirty="0" err="1">
                <a:solidFill>
                  <a:schemeClr val="tx1"/>
                </a:solidFill>
                <a:latin typeface="Times New Roman" panose="02020603050405020304" pitchFamily="18" charset="0"/>
                <a:cs typeface="Times New Roman" panose="02020603050405020304" pitchFamily="18" charset="0"/>
              </a:rPr>
              <a:t>Secondnet</a:t>
            </a:r>
            <a:r>
              <a:rPr lang="en-US" altLang="zh-CN" sz="1200" b="0" dirty="0">
                <a:solidFill>
                  <a:schemeClr val="tx1"/>
                </a:solidFill>
                <a:latin typeface="Times New Roman" panose="02020603050405020304" pitchFamily="18" charset="0"/>
                <a:cs typeface="Times New Roman" panose="02020603050405020304" pitchFamily="18" charset="0"/>
              </a:rPr>
              <a:t>: a data center network virtualization </a:t>
            </a:r>
            <a:r>
              <a:rPr lang="en-US" altLang="zh-CN" sz="1200" b="0" dirty="0" smtClean="0">
                <a:solidFill>
                  <a:schemeClr val="tx1"/>
                </a:solidFill>
                <a:latin typeface="Times New Roman" panose="02020603050405020304" pitchFamily="18" charset="0"/>
                <a:cs typeface="Times New Roman" panose="02020603050405020304" pitchFamily="18" charset="0"/>
              </a:rPr>
              <a:t>architecture with </a:t>
            </a:r>
            <a:r>
              <a:rPr lang="en-US" altLang="zh-CN" sz="1200" b="0" dirty="0">
                <a:solidFill>
                  <a:schemeClr val="tx1"/>
                </a:solidFill>
                <a:latin typeface="Times New Roman" panose="02020603050405020304" pitchFamily="18" charset="0"/>
                <a:cs typeface="Times New Roman" panose="02020603050405020304" pitchFamily="18" charset="0"/>
              </a:rPr>
              <a:t>bandwidth guarantees. </a:t>
            </a:r>
            <a:r>
              <a:rPr lang="en-US" altLang="zh-CN" sz="1200" b="0" dirty="0" err="1">
                <a:solidFill>
                  <a:schemeClr val="tx1"/>
                </a:solidFill>
                <a:latin typeface="Times New Roman" panose="02020603050405020304" pitchFamily="18" charset="0"/>
                <a:cs typeface="Times New Roman" panose="02020603050405020304" pitchFamily="18" charset="0"/>
              </a:rPr>
              <a:t>Acm</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Conext</a:t>
            </a:r>
            <a:r>
              <a:rPr lang="en-US" altLang="zh-CN" sz="1200" b="0" dirty="0">
                <a:solidFill>
                  <a:schemeClr val="tx1"/>
                </a:solidFill>
                <a:latin typeface="Times New Roman" panose="02020603050405020304" pitchFamily="18" charset="0"/>
                <a:cs typeface="Times New Roman" panose="02020603050405020304" pitchFamily="18" charset="0"/>
              </a:rPr>
              <a:t>, 24:620–622, 2010</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[20] L. </a:t>
            </a:r>
            <a:r>
              <a:rPr lang="en-US" altLang="zh-CN" sz="1200" b="0" dirty="0" err="1">
                <a:solidFill>
                  <a:schemeClr val="tx1"/>
                </a:solidFill>
                <a:latin typeface="Times New Roman" panose="02020603050405020304" pitchFamily="18" charset="0"/>
                <a:cs typeface="Times New Roman" panose="02020603050405020304" pitchFamily="18" charset="0"/>
              </a:rPr>
              <a:t>Popa</a:t>
            </a:r>
            <a:r>
              <a:rPr lang="en-US" altLang="zh-CN" sz="1200" b="0" dirty="0">
                <a:solidFill>
                  <a:schemeClr val="tx1"/>
                </a:solidFill>
                <a:latin typeface="Times New Roman" panose="02020603050405020304" pitchFamily="18" charset="0"/>
                <a:cs typeface="Times New Roman" panose="02020603050405020304" pitchFamily="18" charset="0"/>
              </a:rPr>
              <a:t>, G. Kumar, M. Chowdhury, A. Krishnamurthy, S. </a:t>
            </a:r>
            <a:r>
              <a:rPr lang="en-US" altLang="zh-CN" sz="1200" b="0" dirty="0" err="1" smtClean="0">
                <a:solidFill>
                  <a:schemeClr val="tx1"/>
                </a:solidFill>
                <a:latin typeface="Times New Roman" panose="02020603050405020304" pitchFamily="18" charset="0"/>
                <a:cs typeface="Times New Roman" panose="02020603050405020304" pitchFamily="18" charset="0"/>
              </a:rPr>
              <a:t>Ratnasamy</a:t>
            </a:r>
            <a:r>
              <a:rPr lang="en-US" altLang="zh-CN" sz="1200" b="0" dirty="0" smtClean="0">
                <a:solidFill>
                  <a:schemeClr val="tx1"/>
                </a:solidFill>
                <a:latin typeface="Times New Roman" panose="02020603050405020304" pitchFamily="18" charset="0"/>
                <a:cs typeface="Times New Roman" panose="02020603050405020304" pitchFamily="18" charset="0"/>
              </a:rPr>
              <a:t>, and </a:t>
            </a:r>
            <a:r>
              <a:rPr lang="en-US" altLang="zh-CN" sz="1200" b="0" dirty="0">
                <a:solidFill>
                  <a:schemeClr val="tx1"/>
                </a:solidFill>
                <a:latin typeface="Times New Roman" panose="02020603050405020304" pitchFamily="18" charset="0"/>
                <a:cs typeface="Times New Roman" panose="02020603050405020304" pitchFamily="18" charset="0"/>
              </a:rPr>
              <a:t>I. </a:t>
            </a:r>
            <a:r>
              <a:rPr lang="en-US" altLang="zh-CN" sz="1200" b="0" dirty="0" err="1">
                <a:solidFill>
                  <a:schemeClr val="tx1"/>
                </a:solidFill>
                <a:latin typeface="Times New Roman" panose="02020603050405020304" pitchFamily="18" charset="0"/>
                <a:cs typeface="Times New Roman" panose="02020603050405020304" pitchFamily="18" charset="0"/>
              </a:rPr>
              <a:t>Stoica</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Faircloud</a:t>
            </a:r>
            <a:r>
              <a:rPr lang="en-US" altLang="zh-CN" sz="1200" b="0" dirty="0">
                <a:solidFill>
                  <a:schemeClr val="tx1"/>
                </a:solidFill>
                <a:latin typeface="Times New Roman" panose="02020603050405020304" pitchFamily="18" charset="0"/>
                <a:cs typeface="Times New Roman" panose="02020603050405020304" pitchFamily="18" charset="0"/>
              </a:rPr>
              <a:t>: sharing the network in cloud computing. </a:t>
            </a:r>
            <a:r>
              <a:rPr lang="en-US" altLang="zh-CN" sz="1200" b="0" dirty="0" smtClean="0">
                <a:solidFill>
                  <a:schemeClr val="tx1"/>
                </a:solidFill>
                <a:latin typeface="Times New Roman" panose="02020603050405020304" pitchFamily="18" charset="0"/>
                <a:cs typeface="Times New Roman" panose="02020603050405020304" pitchFamily="18" charset="0"/>
              </a:rPr>
              <a:t>In Proceedings </a:t>
            </a:r>
            <a:r>
              <a:rPr lang="en-US" altLang="zh-CN" sz="1200" b="0" dirty="0">
                <a:solidFill>
                  <a:schemeClr val="tx1"/>
                </a:solidFill>
                <a:latin typeface="Times New Roman" panose="02020603050405020304" pitchFamily="18" charset="0"/>
                <a:cs typeface="Times New Roman" panose="02020603050405020304" pitchFamily="18" charset="0"/>
              </a:rPr>
              <a:t>of the ACM SIGCOMM 2012, pages 187–198, 2012</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[21] L. </a:t>
            </a:r>
            <a:r>
              <a:rPr lang="en-US" altLang="zh-CN" sz="1200" b="0" dirty="0" err="1">
                <a:solidFill>
                  <a:schemeClr val="tx1"/>
                </a:solidFill>
                <a:latin typeface="Times New Roman" panose="02020603050405020304" pitchFamily="18" charset="0"/>
                <a:cs typeface="Times New Roman" panose="02020603050405020304" pitchFamily="18" charset="0"/>
              </a:rPr>
              <a:t>Popa</a:t>
            </a:r>
            <a:r>
              <a:rPr lang="en-US" altLang="zh-CN" sz="1200" b="0" dirty="0">
                <a:solidFill>
                  <a:schemeClr val="tx1"/>
                </a:solidFill>
                <a:latin typeface="Times New Roman" panose="02020603050405020304" pitchFamily="18" charset="0"/>
                <a:cs typeface="Times New Roman" panose="02020603050405020304" pitchFamily="18" charset="0"/>
              </a:rPr>
              <a:t>, P. </a:t>
            </a:r>
            <a:r>
              <a:rPr lang="en-US" altLang="zh-CN" sz="1200" b="0" dirty="0" err="1">
                <a:solidFill>
                  <a:schemeClr val="tx1"/>
                </a:solidFill>
                <a:latin typeface="Times New Roman" panose="02020603050405020304" pitchFamily="18" charset="0"/>
                <a:cs typeface="Times New Roman" panose="02020603050405020304" pitchFamily="18" charset="0"/>
              </a:rPr>
              <a:t>Yalagandula</a:t>
            </a:r>
            <a:r>
              <a:rPr lang="en-US" altLang="zh-CN" sz="1200" b="0" dirty="0">
                <a:solidFill>
                  <a:schemeClr val="tx1"/>
                </a:solidFill>
                <a:latin typeface="Times New Roman" panose="02020603050405020304" pitchFamily="18" charset="0"/>
                <a:cs typeface="Times New Roman" panose="02020603050405020304" pitchFamily="18" charset="0"/>
              </a:rPr>
              <a:t>, S. Banerjee, J. C. Mogul, Y. Turner, and J. </a:t>
            </a:r>
            <a:r>
              <a:rPr lang="en-US" altLang="zh-CN" sz="1200" b="0" dirty="0" smtClean="0">
                <a:solidFill>
                  <a:schemeClr val="tx1"/>
                </a:solidFill>
                <a:latin typeface="Times New Roman" panose="02020603050405020304" pitchFamily="18" charset="0"/>
                <a:cs typeface="Times New Roman" panose="02020603050405020304" pitchFamily="18" charset="0"/>
              </a:rPr>
              <a:t>R. Santos</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Elasticswitch</a:t>
            </a:r>
            <a:r>
              <a:rPr lang="en-US" altLang="zh-CN" sz="1200" b="0" dirty="0">
                <a:solidFill>
                  <a:schemeClr val="tx1"/>
                </a:solidFill>
                <a:latin typeface="Times New Roman" panose="02020603050405020304" pitchFamily="18" charset="0"/>
                <a:cs typeface="Times New Roman" panose="02020603050405020304" pitchFamily="18" charset="0"/>
              </a:rPr>
              <a:t>: Practical work-conserving bandwidth </a:t>
            </a:r>
            <a:r>
              <a:rPr lang="en-US" altLang="zh-CN" sz="1200" b="0" dirty="0" smtClean="0">
                <a:solidFill>
                  <a:schemeClr val="tx1"/>
                </a:solidFill>
                <a:latin typeface="Times New Roman" panose="02020603050405020304" pitchFamily="18" charset="0"/>
                <a:cs typeface="Times New Roman" panose="02020603050405020304" pitchFamily="18" charset="0"/>
              </a:rPr>
              <a:t>guarantees for </a:t>
            </a:r>
            <a:r>
              <a:rPr lang="en-US" altLang="zh-CN" sz="1200" b="0" dirty="0">
                <a:solidFill>
                  <a:schemeClr val="tx1"/>
                </a:solidFill>
                <a:latin typeface="Times New Roman" panose="02020603050405020304" pitchFamily="18" charset="0"/>
                <a:cs typeface="Times New Roman" panose="02020603050405020304" pitchFamily="18" charset="0"/>
              </a:rPr>
              <a:t>cloud computing. volume 43, pages 351–362, 2013</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a:solidFill>
                  <a:schemeClr val="tx1"/>
                </a:solidFill>
                <a:latin typeface="Times New Roman" panose="02020603050405020304" pitchFamily="18" charset="0"/>
                <a:cs typeface="Times New Roman" panose="02020603050405020304" pitchFamily="18" charset="0"/>
              </a:rPr>
              <a:t>[22] H. Rodrigues. Gatekeeper: Supporting bandwidth guarantees for </a:t>
            </a:r>
            <a:r>
              <a:rPr lang="en-US" altLang="zh-CN" sz="1200" b="0" dirty="0" smtClean="0">
                <a:solidFill>
                  <a:schemeClr val="tx1"/>
                </a:solidFill>
                <a:latin typeface="Times New Roman" panose="02020603050405020304" pitchFamily="18" charset="0"/>
                <a:cs typeface="Times New Roman" panose="02020603050405020304" pitchFamily="18" charset="0"/>
              </a:rPr>
              <a:t>multi-tenant </a:t>
            </a:r>
            <a:r>
              <a:rPr lang="en-US" altLang="zh-CN" sz="1200" b="0" dirty="0">
                <a:solidFill>
                  <a:schemeClr val="tx1"/>
                </a:solidFill>
                <a:latin typeface="Times New Roman" panose="02020603050405020304" pitchFamily="18" charset="0"/>
                <a:cs typeface="Times New Roman" panose="02020603050405020304" pitchFamily="18" charset="0"/>
              </a:rPr>
              <a:t>datacenter networks. </a:t>
            </a:r>
            <a:r>
              <a:rPr lang="en-US" altLang="zh-CN" sz="1200" b="0" dirty="0" err="1">
                <a:solidFill>
                  <a:schemeClr val="tx1"/>
                </a:solidFill>
                <a:latin typeface="Times New Roman" panose="02020603050405020304" pitchFamily="18" charset="0"/>
                <a:cs typeface="Times New Roman" panose="02020603050405020304" pitchFamily="18" charset="0"/>
              </a:rPr>
              <a:t>Usenix</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Wiov</a:t>
            </a:r>
            <a:r>
              <a:rPr lang="en-US" altLang="zh-CN" sz="1200" b="0" dirty="0">
                <a:solidFill>
                  <a:schemeClr val="tx1"/>
                </a:solidFill>
                <a:latin typeface="Times New Roman" panose="02020603050405020304" pitchFamily="18" charset="0"/>
                <a:cs typeface="Times New Roman" panose="02020603050405020304" pitchFamily="18" charset="0"/>
              </a:rPr>
              <a:t>, 2011</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[23</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Jeong</a:t>
            </a:r>
            <a:r>
              <a:rPr lang="en-US" altLang="zh-CN" sz="1200" b="0" dirty="0">
                <a:solidFill>
                  <a:schemeClr val="tx1"/>
                </a:solidFill>
                <a:latin typeface="Times New Roman" panose="02020603050405020304" pitchFamily="18" charset="0"/>
                <a:cs typeface="Times New Roman" panose="02020603050405020304" pitchFamily="18" charset="0"/>
              </a:rPr>
              <a:t> E Y, Woo S, </a:t>
            </a:r>
            <a:r>
              <a:rPr lang="en-US" altLang="zh-CN" sz="1200" b="0" dirty="0" err="1">
                <a:solidFill>
                  <a:schemeClr val="tx1"/>
                </a:solidFill>
                <a:latin typeface="Times New Roman" panose="02020603050405020304" pitchFamily="18" charset="0"/>
                <a:cs typeface="Times New Roman" panose="02020603050405020304" pitchFamily="18" charset="0"/>
              </a:rPr>
              <a:t>Jamshed</a:t>
            </a:r>
            <a:r>
              <a:rPr lang="en-US" altLang="zh-CN" sz="1200" b="0" dirty="0">
                <a:solidFill>
                  <a:schemeClr val="tx1"/>
                </a:solidFill>
                <a:latin typeface="Times New Roman" panose="02020603050405020304" pitchFamily="18" charset="0"/>
                <a:cs typeface="Times New Roman" panose="02020603050405020304" pitchFamily="18" charset="0"/>
              </a:rPr>
              <a:t> M, et al. </a:t>
            </a:r>
            <a:r>
              <a:rPr lang="en-US" altLang="zh-CN" sz="1200" b="0" dirty="0" err="1">
                <a:solidFill>
                  <a:schemeClr val="tx1"/>
                </a:solidFill>
                <a:latin typeface="Times New Roman" panose="02020603050405020304" pitchFamily="18" charset="0"/>
                <a:cs typeface="Times New Roman" panose="02020603050405020304" pitchFamily="18" charset="0"/>
              </a:rPr>
              <a:t>mTCP</a:t>
            </a:r>
            <a:r>
              <a:rPr lang="en-US" altLang="zh-CN" sz="1200" b="0" dirty="0">
                <a:solidFill>
                  <a:schemeClr val="tx1"/>
                </a:solidFill>
                <a:latin typeface="Times New Roman" panose="02020603050405020304" pitchFamily="18" charset="0"/>
                <a:cs typeface="Times New Roman" panose="02020603050405020304" pitchFamily="18" charset="0"/>
              </a:rPr>
              <a:t>: a highly scalable user-level TCP stack for multicore </a:t>
            </a:r>
            <a:r>
              <a:rPr lang="en-US" altLang="zh-CN" sz="1200" b="0" dirty="0" smtClean="0">
                <a:solidFill>
                  <a:schemeClr val="tx1"/>
                </a:solidFill>
                <a:latin typeface="Times New Roman" panose="02020603050405020304" pitchFamily="18" charset="0"/>
                <a:cs typeface="Times New Roman" panose="02020603050405020304" pitchFamily="18" charset="0"/>
              </a:rPr>
              <a:t>systems.  NSDI, </a:t>
            </a:r>
            <a:r>
              <a:rPr lang="en-US" altLang="zh-CN" sz="1200" b="0" dirty="0">
                <a:solidFill>
                  <a:schemeClr val="tx1"/>
                </a:solidFill>
                <a:latin typeface="Times New Roman" panose="02020603050405020304" pitchFamily="18" charset="0"/>
                <a:cs typeface="Times New Roman" panose="02020603050405020304" pitchFamily="18" charset="0"/>
              </a:rPr>
              <a:t>2014</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[24</a:t>
            </a:r>
            <a:r>
              <a:rPr lang="en-US" altLang="zh-CN" sz="1200" b="0" dirty="0">
                <a:solidFill>
                  <a:schemeClr val="tx1"/>
                </a:solidFill>
                <a:latin typeface="Times New Roman" panose="02020603050405020304" pitchFamily="18" charset="0"/>
                <a:cs typeface="Times New Roman" panose="02020603050405020304" pitchFamily="18" charset="0"/>
              </a:rPr>
              <a:t>] Han S, Marshall S, Chun B G, et al. </a:t>
            </a:r>
            <a:r>
              <a:rPr lang="en-US" altLang="zh-CN" sz="1200" b="0" dirty="0" err="1">
                <a:solidFill>
                  <a:schemeClr val="tx1"/>
                </a:solidFill>
                <a:latin typeface="Times New Roman" panose="02020603050405020304" pitchFamily="18" charset="0"/>
                <a:cs typeface="Times New Roman" panose="02020603050405020304" pitchFamily="18" charset="0"/>
              </a:rPr>
              <a:t>MegaPipe</a:t>
            </a:r>
            <a:r>
              <a:rPr lang="en-US" altLang="zh-CN" sz="1200" b="0" dirty="0">
                <a:solidFill>
                  <a:schemeClr val="tx1"/>
                </a:solidFill>
                <a:latin typeface="Times New Roman" panose="02020603050405020304" pitchFamily="18" charset="0"/>
                <a:cs typeface="Times New Roman" panose="02020603050405020304" pitchFamily="18" charset="0"/>
              </a:rPr>
              <a:t>: A New Programming Interface for Scalable Network </a:t>
            </a:r>
            <a:r>
              <a:rPr lang="en-US" altLang="zh-CN" sz="1200" b="0" dirty="0" smtClean="0">
                <a:solidFill>
                  <a:schemeClr val="tx1"/>
                </a:solidFill>
                <a:latin typeface="Times New Roman" panose="02020603050405020304" pitchFamily="18" charset="0"/>
                <a:cs typeface="Times New Roman" panose="02020603050405020304" pitchFamily="18" charset="0"/>
              </a:rPr>
              <a:t>I/O, OSDI, </a:t>
            </a:r>
            <a:r>
              <a:rPr lang="en-US" altLang="zh-CN" sz="1200" b="0" dirty="0">
                <a:solidFill>
                  <a:schemeClr val="tx1"/>
                </a:solidFill>
                <a:latin typeface="Times New Roman" panose="02020603050405020304" pitchFamily="18" charset="0"/>
                <a:cs typeface="Times New Roman" panose="02020603050405020304" pitchFamily="18" charset="0"/>
              </a:rPr>
              <a:t>2012:135-148</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[25</a:t>
            </a:r>
            <a:r>
              <a:rPr lang="en-US" altLang="zh-CN" sz="1200" b="0" dirty="0">
                <a:solidFill>
                  <a:schemeClr val="tx1"/>
                </a:solidFill>
                <a:latin typeface="Times New Roman" panose="02020603050405020304" pitchFamily="18" charset="0"/>
                <a:cs typeface="Times New Roman" panose="02020603050405020304" pitchFamily="18" charset="0"/>
              </a:rPr>
              <a:t>] Rizzo L. </a:t>
            </a:r>
            <a:r>
              <a:rPr lang="en-US" altLang="zh-CN" sz="1200" b="0" dirty="0" err="1">
                <a:solidFill>
                  <a:schemeClr val="tx1"/>
                </a:solidFill>
                <a:latin typeface="Times New Roman" panose="02020603050405020304" pitchFamily="18" charset="0"/>
                <a:cs typeface="Times New Roman" panose="02020603050405020304" pitchFamily="18" charset="0"/>
              </a:rPr>
              <a:t>Netmap</a:t>
            </a:r>
            <a:r>
              <a:rPr lang="en-US" altLang="zh-CN" sz="1200" b="0" dirty="0">
                <a:solidFill>
                  <a:schemeClr val="tx1"/>
                </a:solidFill>
                <a:latin typeface="Times New Roman" panose="02020603050405020304" pitchFamily="18" charset="0"/>
                <a:cs typeface="Times New Roman" panose="02020603050405020304" pitchFamily="18" charset="0"/>
              </a:rPr>
              <a:t>: a novel framework for fast packet I/O[J]. </a:t>
            </a:r>
            <a:r>
              <a:rPr lang="en-US" altLang="zh-CN" sz="1200" b="0" dirty="0" err="1">
                <a:solidFill>
                  <a:schemeClr val="tx1"/>
                </a:solidFill>
                <a:latin typeface="Times New Roman" panose="02020603050405020304" pitchFamily="18" charset="0"/>
                <a:cs typeface="Times New Roman" panose="02020603050405020304" pitchFamily="18" charset="0"/>
              </a:rPr>
              <a:t>Usenix</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Atc</a:t>
            </a:r>
            <a:r>
              <a:rPr lang="en-US" altLang="zh-CN" sz="1200" b="0" dirty="0">
                <a:solidFill>
                  <a:schemeClr val="tx1"/>
                </a:solidFill>
                <a:latin typeface="Times New Roman" panose="02020603050405020304" pitchFamily="18" charset="0"/>
                <a:cs typeface="Times New Roman" panose="02020603050405020304" pitchFamily="18" charset="0"/>
              </a:rPr>
              <a:t>, 2012</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[26] </a:t>
            </a:r>
            <a:r>
              <a:rPr lang="en-US" altLang="zh-CN" sz="1200" b="0" dirty="0" err="1" smtClean="0">
                <a:solidFill>
                  <a:schemeClr val="tx1"/>
                </a:solidFill>
                <a:latin typeface="Times New Roman" panose="02020603050405020304" pitchFamily="18" charset="0"/>
                <a:cs typeface="Times New Roman" panose="02020603050405020304" pitchFamily="18" charset="0"/>
              </a:rPr>
              <a:t>FastSocket</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a:solidFill>
                  <a:schemeClr val="tx1"/>
                </a:solidFill>
                <a:latin typeface="Times New Roman" panose="02020603050405020304" pitchFamily="18" charset="0"/>
                <a:cs typeface="Times New Roman" panose="02020603050405020304" pitchFamily="18" charset="0"/>
                <a:hlinkClick r:id="rId2"/>
              </a:rPr>
              <a:t>https://</a:t>
            </a:r>
            <a:r>
              <a:rPr lang="en-US" altLang="zh-CN" sz="1200" b="0" dirty="0" smtClean="0">
                <a:solidFill>
                  <a:schemeClr val="tx1"/>
                </a:solidFill>
                <a:latin typeface="Times New Roman" panose="02020603050405020304" pitchFamily="18" charset="0"/>
                <a:cs typeface="Times New Roman" panose="02020603050405020304" pitchFamily="18" charset="0"/>
                <a:hlinkClick r:id="rId2"/>
              </a:rPr>
              <a:t>github.com/fastos/fastsocket</a:t>
            </a:r>
            <a:endParaRPr lang="en-US" altLang="zh-CN" sz="1200" b="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[27</a:t>
            </a:r>
            <a:r>
              <a:rPr lang="en-US" altLang="zh-CN" sz="1200" b="0" dirty="0">
                <a:solidFill>
                  <a:schemeClr val="tx1"/>
                </a:solidFill>
                <a:latin typeface="Times New Roman" panose="02020603050405020304" pitchFamily="18" charset="0"/>
                <a:cs typeface="Times New Roman" panose="02020603050405020304" pitchFamily="18" charset="0"/>
              </a:rPr>
              <a:t>] Han S, Jang K, Park K S, et al. </a:t>
            </a:r>
            <a:r>
              <a:rPr lang="en-US" altLang="zh-CN" sz="1200" b="0" dirty="0" err="1">
                <a:solidFill>
                  <a:schemeClr val="tx1"/>
                </a:solidFill>
                <a:latin typeface="Times New Roman" panose="02020603050405020304" pitchFamily="18" charset="0"/>
                <a:cs typeface="Times New Roman" panose="02020603050405020304" pitchFamily="18" charset="0"/>
              </a:rPr>
              <a:t>PacketShader</a:t>
            </a:r>
            <a:r>
              <a:rPr lang="en-US" altLang="zh-CN" sz="1200" b="0" dirty="0">
                <a:solidFill>
                  <a:schemeClr val="tx1"/>
                </a:solidFill>
                <a:latin typeface="Times New Roman" panose="02020603050405020304" pitchFamily="18" charset="0"/>
                <a:cs typeface="Times New Roman" panose="02020603050405020304" pitchFamily="18" charset="0"/>
              </a:rPr>
              <a:t>: A GPU-Accelerated Software </a:t>
            </a:r>
            <a:r>
              <a:rPr lang="en-US" altLang="zh-CN" sz="1200" b="0" dirty="0" smtClean="0">
                <a:solidFill>
                  <a:schemeClr val="tx1"/>
                </a:solidFill>
                <a:latin typeface="Times New Roman" panose="02020603050405020304" pitchFamily="18" charset="0"/>
                <a:cs typeface="Times New Roman" panose="02020603050405020304" pitchFamily="18" charset="0"/>
              </a:rPr>
              <a:t>Router. </a:t>
            </a:r>
            <a:r>
              <a:rPr lang="en-US" altLang="zh-CN" sz="1200" b="0" dirty="0" err="1">
                <a:solidFill>
                  <a:schemeClr val="tx1"/>
                </a:solidFill>
                <a:latin typeface="Times New Roman" panose="02020603050405020304" pitchFamily="18" charset="0"/>
                <a:cs typeface="Times New Roman" panose="02020603050405020304" pitchFamily="18" charset="0"/>
              </a:rPr>
              <a:t>Acm</a:t>
            </a:r>
            <a:r>
              <a:rPr lang="en-US" altLang="zh-CN" sz="1200" b="0" dirty="0">
                <a:solidFill>
                  <a:schemeClr val="tx1"/>
                </a:solidFill>
                <a:latin typeface="Times New Roman" panose="02020603050405020304" pitchFamily="18" charset="0"/>
                <a:cs typeface="Times New Roman" panose="02020603050405020304" pitchFamily="18" charset="0"/>
              </a:rPr>
              <a:t> </a:t>
            </a:r>
            <a:r>
              <a:rPr lang="en-US" altLang="zh-CN" sz="1200" b="0" dirty="0" err="1">
                <a:solidFill>
                  <a:schemeClr val="tx1"/>
                </a:solidFill>
                <a:latin typeface="Times New Roman" panose="02020603050405020304" pitchFamily="18" charset="0"/>
                <a:cs typeface="Times New Roman" panose="02020603050405020304" pitchFamily="18" charset="0"/>
              </a:rPr>
              <a:t>Sigcomm</a:t>
            </a:r>
            <a:r>
              <a:rPr lang="en-US" altLang="zh-CN" sz="1200" b="0" dirty="0">
                <a:solidFill>
                  <a:schemeClr val="tx1"/>
                </a:solidFill>
                <a:latin typeface="Times New Roman" panose="02020603050405020304" pitchFamily="18" charset="0"/>
                <a:cs typeface="Times New Roman" panose="02020603050405020304" pitchFamily="18" charset="0"/>
              </a:rPr>
              <a:t> Computer Communication Review, 2010, 40(4):195-206</a:t>
            </a:r>
            <a:r>
              <a:rPr lang="en-US" altLang="zh-CN" sz="1200" b="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US" altLang="zh-CN" sz="1200" b="0" dirty="0" smtClean="0">
                <a:solidFill>
                  <a:schemeClr val="tx1"/>
                </a:solidFill>
                <a:latin typeface="Times New Roman" panose="02020603050405020304" pitchFamily="18" charset="0"/>
                <a:cs typeface="Times New Roman" panose="02020603050405020304" pitchFamily="18" charset="0"/>
              </a:rPr>
              <a:t>[28] </a:t>
            </a:r>
            <a:r>
              <a:rPr lang="en-US" altLang="zh-CN" sz="1200" b="0" dirty="0" err="1" smtClean="0">
                <a:solidFill>
                  <a:schemeClr val="tx1"/>
                </a:solidFill>
                <a:latin typeface="Times New Roman" panose="02020603050405020304" pitchFamily="18" charset="0"/>
                <a:cs typeface="Times New Roman" panose="02020603050405020304" pitchFamily="18" charset="0"/>
              </a:rPr>
              <a:t>Michio</a:t>
            </a:r>
            <a:r>
              <a:rPr lang="en-US" altLang="zh-CN" sz="1200" b="0" dirty="0">
                <a:solidFill>
                  <a:schemeClr val="tx1"/>
                </a:solidFill>
                <a:latin typeface="Times New Roman" panose="02020603050405020304" pitchFamily="18" charset="0"/>
                <a:cs typeface="Times New Roman" panose="02020603050405020304" pitchFamily="18" charset="0"/>
              </a:rPr>
              <a:t> Honda, rethinking network protocol </a:t>
            </a:r>
            <a:r>
              <a:rPr lang="en-US" altLang="zh-CN" sz="1200" b="0" dirty="0" smtClean="0">
                <a:solidFill>
                  <a:schemeClr val="tx1"/>
                </a:solidFill>
                <a:latin typeface="Times New Roman" panose="02020603050405020304" pitchFamily="18" charset="0"/>
                <a:cs typeface="Times New Roman" panose="02020603050405020304" pitchFamily="18" charset="0"/>
              </a:rPr>
              <a:t>innovation with User-Level </a:t>
            </a:r>
            <a:r>
              <a:rPr lang="en-US" altLang="zh-CN" sz="1200" b="0" dirty="0" err="1" smtClean="0">
                <a:solidFill>
                  <a:schemeClr val="tx1"/>
                </a:solidFill>
                <a:latin typeface="Times New Roman" panose="02020603050405020304" pitchFamily="18" charset="0"/>
                <a:cs typeface="Times New Roman" panose="02020603050405020304" pitchFamily="18" charset="0"/>
              </a:rPr>
              <a:t>Stackes</a:t>
            </a:r>
            <a:r>
              <a:rPr lang="en-US" altLang="zh-CN" sz="1200" b="0" dirty="0" smtClean="0">
                <a:solidFill>
                  <a:schemeClr val="tx1"/>
                </a:solidFill>
                <a:latin typeface="Times New Roman" panose="02020603050405020304" pitchFamily="18" charset="0"/>
                <a:cs typeface="Times New Roman" panose="02020603050405020304" pitchFamily="18" charset="0"/>
              </a:rPr>
              <a:t>, CCR 2014</a:t>
            </a:r>
            <a:endParaRPr lang="zh-CN" altLang="en-US" sz="1200" b="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52</a:t>
            </a:fld>
            <a:endParaRPr lang="zh-CN" altLang="en-US" dirty="0"/>
          </a:p>
        </p:txBody>
      </p:sp>
    </p:spTree>
    <p:extLst>
      <p:ext uri="{BB962C8B-B14F-4D97-AF65-F5344CB8AC3E}">
        <p14:creationId xmlns:p14="http://schemas.microsoft.com/office/powerpoint/2010/main" val="175491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90264"/>
            <a:ext cx="7978080" cy="1143000"/>
          </a:xfrm>
        </p:spPr>
        <p:txBody>
          <a:bodyPr>
            <a:normAutofit/>
          </a:bodyPr>
          <a:lstStyle/>
          <a:p>
            <a:r>
              <a:rPr lang="zh-CN" altLang="en-US" sz="4000" dirty="0" smtClean="0"/>
              <a:t>网络化缓存与视频传输的相互作用</a:t>
            </a:r>
            <a:endParaRPr lang="zh-CN" altLang="en-US" sz="4000" dirty="0"/>
          </a:p>
        </p:txBody>
      </p:sp>
      <p:pic>
        <p:nvPicPr>
          <p:cNvPr id="18" name="Picture 2"/>
          <p:cNvPicPr>
            <a:picLocks noChangeAspect="1" noChangeArrowheads="1"/>
          </p:cNvPicPr>
          <p:nvPr/>
        </p:nvPicPr>
        <p:blipFill>
          <a:blip r:embed="rId3" cstate="print"/>
          <a:srcRect/>
          <a:stretch>
            <a:fillRect/>
          </a:stretch>
        </p:blipFill>
        <p:spPr bwMode="auto">
          <a:xfrm>
            <a:off x="5364088" y="4911539"/>
            <a:ext cx="806416" cy="671958"/>
          </a:xfrm>
          <a:prstGeom prst="rect">
            <a:avLst/>
          </a:prstGeom>
          <a:noFill/>
          <a:ln w="9525">
            <a:noFill/>
            <a:miter lim="800000"/>
            <a:headEnd/>
            <a:tailEnd/>
          </a:ln>
          <a:effectLst/>
        </p:spPr>
      </p:pic>
      <p:pic>
        <p:nvPicPr>
          <p:cNvPr id="19" name="Picture 2"/>
          <p:cNvPicPr>
            <a:picLocks noChangeAspect="1" noChangeArrowheads="1"/>
          </p:cNvPicPr>
          <p:nvPr/>
        </p:nvPicPr>
        <p:blipFill>
          <a:blip r:embed="rId3" cstate="print"/>
          <a:srcRect/>
          <a:stretch>
            <a:fillRect/>
          </a:stretch>
        </p:blipFill>
        <p:spPr bwMode="auto">
          <a:xfrm>
            <a:off x="683568" y="4839531"/>
            <a:ext cx="806416" cy="671959"/>
          </a:xfrm>
          <a:prstGeom prst="rect">
            <a:avLst/>
          </a:prstGeom>
          <a:noFill/>
          <a:ln w="9525">
            <a:noFill/>
            <a:miter lim="800000"/>
            <a:headEnd/>
            <a:tailEnd/>
          </a:ln>
          <a:effectLst/>
        </p:spPr>
      </p:pic>
      <p:sp>
        <p:nvSpPr>
          <p:cNvPr id="20" name="椭圆 19"/>
          <p:cNvSpPr/>
          <p:nvPr/>
        </p:nvSpPr>
        <p:spPr>
          <a:xfrm>
            <a:off x="1331640" y="3650681"/>
            <a:ext cx="2160241" cy="1085471"/>
          </a:xfrm>
          <a:prstGeom prst="ellipse">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smtClean="0">
                <a:latin typeface="Arial Unicode MS" pitchFamily="34" charset="-122"/>
                <a:ea typeface="Arial Unicode MS" pitchFamily="34" charset="-122"/>
                <a:cs typeface="Arial Unicode MS" pitchFamily="34" charset="-122"/>
              </a:rPr>
              <a:t>In</a:t>
            </a:r>
            <a:r>
              <a:rPr lang="zh-CN" altLang="en-US" dirty="0" smtClean="0">
                <a:latin typeface="Arial Unicode MS" pitchFamily="34" charset="-122"/>
                <a:ea typeface="Arial Unicode MS" pitchFamily="34" charset="-122"/>
                <a:cs typeface="Arial Unicode MS" pitchFamily="34" charset="-122"/>
              </a:rPr>
              <a:t>-</a:t>
            </a:r>
            <a:r>
              <a:rPr lang="en-US" altLang="zh-CN" dirty="0" smtClean="0">
                <a:latin typeface="Arial Unicode MS" pitchFamily="34" charset="-122"/>
                <a:ea typeface="Arial Unicode MS" pitchFamily="34" charset="-122"/>
                <a:cs typeface="Arial Unicode MS" pitchFamily="34" charset="-122"/>
              </a:rPr>
              <a:t>network</a:t>
            </a:r>
          </a:p>
          <a:p>
            <a:pPr algn="ctr"/>
            <a:r>
              <a:rPr lang="en-US" altLang="zh-CN" dirty="0" smtClean="0">
                <a:latin typeface="Arial Unicode MS" pitchFamily="34" charset="-122"/>
                <a:ea typeface="Arial Unicode MS" pitchFamily="34" charset="-122"/>
                <a:cs typeface="Arial Unicode MS" pitchFamily="34" charset="-122"/>
              </a:rPr>
              <a:t>Caching</a:t>
            </a:r>
            <a:endParaRPr lang="zh-CN" altLang="en-US" dirty="0">
              <a:latin typeface="Arial Unicode MS" pitchFamily="34" charset="-122"/>
              <a:ea typeface="Arial Unicode MS" pitchFamily="34" charset="-122"/>
              <a:cs typeface="Arial Unicode MS" pitchFamily="34" charset="-122"/>
            </a:endParaRPr>
          </a:p>
        </p:txBody>
      </p:sp>
      <p:sp>
        <p:nvSpPr>
          <p:cNvPr id="21" name="椭圆 20"/>
          <p:cNvSpPr/>
          <p:nvPr/>
        </p:nvSpPr>
        <p:spPr>
          <a:xfrm>
            <a:off x="6293663" y="3650681"/>
            <a:ext cx="2166769" cy="1085471"/>
          </a:xfrm>
          <a:prstGeom prst="ellipse">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smtClean="0">
                <a:latin typeface="Arial Unicode MS" pitchFamily="34" charset="-122"/>
                <a:ea typeface="Arial Unicode MS" pitchFamily="34" charset="-122"/>
                <a:cs typeface="Arial Unicode MS" pitchFamily="34" charset="-122"/>
              </a:rPr>
              <a:t>Video</a:t>
            </a:r>
            <a:endParaRPr lang="zh-CN" altLang="en-US" dirty="0">
              <a:latin typeface="Arial Unicode MS" pitchFamily="34" charset="-122"/>
              <a:ea typeface="Arial Unicode MS" pitchFamily="34" charset="-122"/>
              <a:cs typeface="Arial Unicode MS" pitchFamily="34" charset="-122"/>
            </a:endParaRPr>
          </a:p>
        </p:txBody>
      </p:sp>
      <p:sp>
        <p:nvSpPr>
          <p:cNvPr id="22" name="TextBox 21"/>
          <p:cNvSpPr txBox="1"/>
          <p:nvPr/>
        </p:nvSpPr>
        <p:spPr>
          <a:xfrm>
            <a:off x="1437901" y="4891220"/>
            <a:ext cx="3926187" cy="646331"/>
          </a:xfrm>
          <a:prstGeom prst="rect">
            <a:avLst/>
          </a:prstGeom>
          <a:noFill/>
        </p:spPr>
        <p:txBody>
          <a:bodyPr wrap="square" rtlCol="0">
            <a:spAutoFit/>
          </a:bodyPr>
          <a:lstStyle/>
          <a:p>
            <a:r>
              <a:rPr lang="en-US" dirty="0" smtClean="0">
                <a:latin typeface="Arial Unicode MS" pitchFamily="34" charset="-122"/>
                <a:ea typeface="Arial Unicode MS" pitchFamily="34" charset="-122"/>
                <a:cs typeface="Arial Unicode MS" pitchFamily="34" charset="-122"/>
              </a:rPr>
              <a:t>Generic </a:t>
            </a:r>
            <a:r>
              <a:rPr lang="en-US" dirty="0" err="1" smtClean="0">
                <a:latin typeface="Arial Unicode MS" pitchFamily="34" charset="-122"/>
                <a:ea typeface="Arial Unicode MS" pitchFamily="34" charset="-122"/>
                <a:cs typeface="Arial Unicode MS" pitchFamily="34" charset="-122"/>
              </a:rPr>
              <a:t>Zipf</a:t>
            </a:r>
            <a:r>
              <a:rPr lang="en-US" dirty="0" smtClean="0">
                <a:latin typeface="Arial Unicode MS" pitchFamily="34" charset="-122"/>
                <a:ea typeface="Arial Unicode MS" pitchFamily="34" charset="-122"/>
                <a:cs typeface="Arial Unicode MS" pitchFamily="34" charset="-122"/>
              </a:rPr>
              <a:t>-like workloads </a:t>
            </a:r>
          </a:p>
          <a:p>
            <a:r>
              <a:rPr lang="en-US" dirty="0" smtClean="0">
                <a:latin typeface="Arial Unicode MS" pitchFamily="34" charset="-122"/>
                <a:ea typeface="Arial Unicode MS" pitchFamily="34" charset="-122"/>
                <a:cs typeface="Arial Unicode MS" pitchFamily="34" charset="-122"/>
              </a:rPr>
              <a:t>and  small-scale topologies</a:t>
            </a:r>
            <a:endParaRPr lang="zh-CN" altLang="en-US" dirty="0">
              <a:latin typeface="Arial Unicode MS" pitchFamily="34" charset="-122"/>
              <a:ea typeface="Arial Unicode MS" pitchFamily="34" charset="-122"/>
              <a:cs typeface="Arial Unicode MS" pitchFamily="34" charset="-122"/>
            </a:endParaRPr>
          </a:p>
        </p:txBody>
      </p:sp>
      <p:sp>
        <p:nvSpPr>
          <p:cNvPr id="23" name="矩形 22"/>
          <p:cNvSpPr/>
          <p:nvPr/>
        </p:nvSpPr>
        <p:spPr>
          <a:xfrm>
            <a:off x="6063194" y="4942909"/>
            <a:ext cx="2469246" cy="646331"/>
          </a:xfrm>
          <a:prstGeom prst="rect">
            <a:avLst/>
          </a:prstGeom>
        </p:spPr>
        <p:txBody>
          <a:bodyPr wrap="square">
            <a:spAutoFit/>
          </a:bodyPr>
          <a:lstStyle/>
          <a:p>
            <a:r>
              <a:rPr lang="en-US" dirty="0" smtClean="0">
                <a:latin typeface="Arial Unicode MS" pitchFamily="34" charset="-122"/>
                <a:ea typeface="Arial Unicode MS" pitchFamily="34" charset="-122"/>
                <a:cs typeface="Arial Unicode MS" pitchFamily="34" charset="-122"/>
              </a:rPr>
              <a:t>CDN-based delivery architecture</a:t>
            </a:r>
            <a:endParaRPr lang="zh-CN" altLang="en-US" dirty="0">
              <a:latin typeface="Arial Unicode MS" pitchFamily="34" charset="-122"/>
              <a:ea typeface="Arial Unicode MS" pitchFamily="34" charset="-122"/>
              <a:cs typeface="Arial Unicode MS" pitchFamily="34" charset="-122"/>
            </a:endParaRPr>
          </a:p>
        </p:txBody>
      </p:sp>
      <p:sp>
        <p:nvSpPr>
          <p:cNvPr id="24" name="左右箭头 23"/>
          <p:cNvSpPr/>
          <p:nvPr/>
        </p:nvSpPr>
        <p:spPr>
          <a:xfrm>
            <a:off x="3546989" y="4115883"/>
            <a:ext cx="2481281" cy="2067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Unicode MS" pitchFamily="34" charset="-122"/>
              <a:ea typeface="Arial Unicode MS" pitchFamily="34" charset="-122"/>
              <a:cs typeface="Arial Unicode MS" pitchFamily="34" charset="-122"/>
            </a:endParaRPr>
          </a:p>
        </p:txBody>
      </p:sp>
      <p:sp>
        <p:nvSpPr>
          <p:cNvPr id="25" name="矩形 24"/>
          <p:cNvSpPr/>
          <p:nvPr/>
        </p:nvSpPr>
        <p:spPr>
          <a:xfrm>
            <a:off x="3851920" y="3645024"/>
            <a:ext cx="1826141" cy="369332"/>
          </a:xfrm>
          <a:prstGeom prst="rect">
            <a:avLst/>
          </a:prstGeom>
        </p:spPr>
        <p:txBody>
          <a:bodyPr wrap="none">
            <a:spAutoFit/>
          </a:bodyPr>
          <a:lstStyle/>
          <a:p>
            <a:r>
              <a:rPr lang="en-US" dirty="0" smtClean="0">
                <a:latin typeface="Arial Unicode MS" pitchFamily="34" charset="-122"/>
                <a:ea typeface="Arial Unicode MS" pitchFamily="34" charset="-122"/>
                <a:cs typeface="Arial Unicode MS" pitchFamily="34" charset="-122"/>
              </a:rPr>
              <a:t>Gap in literature</a:t>
            </a:r>
            <a:endParaRPr lang="zh-CN" altLang="en-US" dirty="0">
              <a:latin typeface="Arial Unicode MS" pitchFamily="34" charset="-122"/>
              <a:ea typeface="Arial Unicode MS" pitchFamily="34" charset="-122"/>
              <a:cs typeface="Arial Unicode MS" pitchFamily="34" charset="-122"/>
            </a:endParaRPr>
          </a:p>
        </p:txBody>
      </p:sp>
      <p:sp>
        <p:nvSpPr>
          <p:cNvPr id="15" name="内容占位符 5"/>
          <p:cNvSpPr txBox="1">
            <a:spLocks/>
          </p:cNvSpPr>
          <p:nvPr/>
        </p:nvSpPr>
        <p:spPr>
          <a:xfrm>
            <a:off x="1043608" y="1052736"/>
            <a:ext cx="7772400" cy="1944216"/>
          </a:xfrm>
          <a:prstGeom prst="rect">
            <a:avLst/>
          </a:prstGeom>
          <a:ln w="28575">
            <a:solidFill>
              <a:srgbClr val="0202BE"/>
            </a:solidFill>
          </a:ln>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lang="zh-CN" altLang="en-US" sz="2600" dirty="0" smtClean="0">
                <a:latin typeface="Calibri" pitchFamily="34" charset="0"/>
                <a:ea typeface="Arial Unicode MS" pitchFamily="34" charset="-122"/>
                <a:cs typeface="Arial Unicode MS" pitchFamily="34" charset="-122"/>
              </a:rPr>
              <a:t>两个重要问题：</a:t>
            </a:r>
            <a:endParaRPr kumimoji="0" lang="en-US" altLang="zh-CN" sz="2600" b="0" i="0" u="none" strike="noStrike" kern="1200" cap="none" spc="0" normalizeH="0" noProof="0" dirty="0" smtClean="0">
              <a:ln>
                <a:noFill/>
              </a:ln>
              <a:solidFill>
                <a:schemeClr val="tx1"/>
              </a:solidFill>
              <a:effectLst/>
              <a:uLnTx/>
              <a:uFillTx/>
              <a:latin typeface="Calibri" pitchFamily="34" charset="0"/>
              <a:ea typeface="Arial Unicode MS" pitchFamily="34" charset="-122"/>
              <a:cs typeface="Arial Unicode MS" pitchFamily="34" charset="-122"/>
            </a:endParaRPr>
          </a:p>
          <a:p>
            <a:pPr marL="274320" indent="-274320">
              <a:spcBef>
                <a:spcPts val="580"/>
              </a:spcBef>
              <a:buClr>
                <a:schemeClr val="accent1"/>
              </a:buClr>
              <a:buSzPct val="85000"/>
              <a:buFont typeface="Arial" pitchFamily="34" charset="0"/>
              <a:buChar char="•"/>
            </a:pPr>
            <a:r>
              <a:rPr lang="zh-CN" altLang="en-US" sz="2600" dirty="0" smtClean="0">
                <a:latin typeface="Calibri" pitchFamily="34" charset="0"/>
                <a:ea typeface="Arial Unicode MS" pitchFamily="34" charset="-122"/>
                <a:cs typeface="Arial Unicode MS" pitchFamily="34" charset="-122"/>
              </a:rPr>
              <a:t>视频内容如何影响网络化缓存效率？</a:t>
            </a:r>
            <a:endParaRPr lang="en-US" altLang="zh-CN" sz="2600" dirty="0" smtClean="0">
              <a:latin typeface="Calibri" pitchFamily="34" charset="0"/>
              <a:ea typeface="Arial Unicode MS" pitchFamily="34" charset="-122"/>
              <a:cs typeface="Arial Unicode MS" pitchFamily="34" charset="-122"/>
            </a:endParaRPr>
          </a:p>
          <a:p>
            <a:pPr marL="274320" indent="-274320">
              <a:spcBef>
                <a:spcPts val="580"/>
              </a:spcBef>
              <a:buClr>
                <a:schemeClr val="accent1"/>
              </a:buClr>
              <a:buSzPct val="85000"/>
              <a:buFont typeface="Arial" pitchFamily="34" charset="0"/>
              <a:buChar char="•"/>
            </a:pPr>
            <a:r>
              <a:rPr lang="zh-CN" altLang="en-US" sz="2600" dirty="0" smtClean="0">
                <a:latin typeface="Calibri" pitchFamily="34" charset="0"/>
                <a:ea typeface="Arial Unicode MS" pitchFamily="34" charset="-122"/>
                <a:cs typeface="Arial Unicode MS" pitchFamily="34" charset="-122"/>
              </a:rPr>
              <a:t>网络化缓存如何提升视频传输用户体验</a:t>
            </a:r>
            <a:r>
              <a:rPr lang="en-US" altLang="zh-CN" sz="2600" dirty="0" smtClean="0">
                <a:latin typeface="Calibri" pitchFamily="34" charset="0"/>
                <a:ea typeface="Arial Unicode MS" pitchFamily="34" charset="-122"/>
                <a:cs typeface="Arial Unicode MS" pitchFamily="34" charset="-122"/>
              </a:rPr>
              <a:t>?</a:t>
            </a:r>
            <a:endParaRPr kumimoji="0" lang="en-US" altLang="zh-CN" sz="2600" b="0" i="0" u="none" strike="noStrike" kern="1200" cap="none" spc="0" normalizeH="0" baseline="0" noProof="0" dirty="0" smtClean="0">
              <a:ln>
                <a:noFill/>
              </a:ln>
              <a:solidFill>
                <a:schemeClr val="tx1"/>
              </a:solidFill>
              <a:effectLst/>
              <a:uLnTx/>
              <a:uFillTx/>
              <a:latin typeface="Calibri" pitchFamily="34" charset="0"/>
              <a:ea typeface="Arial Unicode MS" pitchFamily="34" charset="-122"/>
              <a:cs typeface="Arial Unicode MS" pitchFamily="34" charset="-122"/>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Calibri" pitchFamily="34" charset="0"/>
              <a:ea typeface="Arial Unicode MS" pitchFamily="34" charset="-122"/>
              <a:cs typeface="Arial Unicode MS" pitchFamily="34" charset="-122"/>
            </a:endParaRPr>
          </a:p>
        </p:txBody>
      </p:sp>
      <p:sp>
        <p:nvSpPr>
          <p:cNvPr id="27" name="矩形 26"/>
          <p:cNvSpPr/>
          <p:nvPr/>
        </p:nvSpPr>
        <p:spPr>
          <a:xfrm>
            <a:off x="3707904" y="4365104"/>
            <a:ext cx="2172390" cy="369332"/>
          </a:xfrm>
          <a:prstGeom prst="rect">
            <a:avLst/>
          </a:prstGeom>
        </p:spPr>
        <p:txBody>
          <a:bodyPr wrap="none">
            <a:spAutoFit/>
          </a:bodyPr>
          <a:lstStyle/>
          <a:p>
            <a:r>
              <a:rPr lang="en-US" altLang="zh-CN" dirty="0" smtClean="0">
                <a:latin typeface="Arial Unicode MS" pitchFamily="34" charset="-122"/>
                <a:ea typeface="Arial Unicode MS" pitchFamily="34" charset="-122"/>
                <a:cs typeface="Arial Unicode MS" pitchFamily="34" charset="-122"/>
              </a:rPr>
              <a:t>We bridge this gap!</a:t>
            </a:r>
            <a:endParaRPr lang="zh-CN" altLang="en-US" dirty="0">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blinds(horizontal)">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par>
                                <p:cTn id="22" presetID="3" presetClass="entr" presetSubtype="1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par>
                                <p:cTn id="30" presetID="3"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linds(horizontal)">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animBg="1"/>
      <p:bldP spid="25"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62272"/>
            <a:ext cx="7772400" cy="1143000"/>
          </a:xfrm>
          <a:ln>
            <a:noFill/>
          </a:ln>
        </p:spPr>
        <p:txBody>
          <a:bodyPr/>
          <a:lstStyle/>
          <a:p>
            <a:r>
              <a:rPr lang="zh-CN" altLang="en-US" dirty="0" smtClean="0"/>
              <a:t>数据集</a:t>
            </a:r>
            <a:endParaRPr lang="zh-CN" altLang="en-US" dirty="0"/>
          </a:p>
        </p:txBody>
      </p:sp>
      <p:grpSp>
        <p:nvGrpSpPr>
          <p:cNvPr id="3" name="组合 16"/>
          <p:cNvGrpSpPr/>
          <p:nvPr/>
        </p:nvGrpSpPr>
        <p:grpSpPr>
          <a:xfrm>
            <a:off x="2185945" y="2833676"/>
            <a:ext cx="4474287" cy="1459420"/>
            <a:chOff x="1763688" y="3232502"/>
            <a:chExt cx="5626415" cy="2231982"/>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3232502"/>
              <a:ext cx="3113899" cy="216215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034" y="3232502"/>
              <a:ext cx="2603069" cy="2231982"/>
            </a:xfrm>
            <a:prstGeom prst="rect">
              <a:avLst/>
            </a:prstGeom>
            <a:ln>
              <a:solidFill>
                <a:srgbClr val="FFC000"/>
              </a:solidFill>
              <a:prstDash val="solid"/>
            </a:ln>
          </p:spPr>
        </p:pic>
      </p:grpSp>
      <p:sp>
        <p:nvSpPr>
          <p:cNvPr id="10" name="流程图: 过程 9"/>
          <p:cNvSpPr/>
          <p:nvPr/>
        </p:nvSpPr>
        <p:spPr>
          <a:xfrm>
            <a:off x="904008" y="1052736"/>
            <a:ext cx="2938122" cy="1260720"/>
          </a:xfrm>
          <a:prstGeom prst="flowChartProcess">
            <a:avLst/>
          </a:prstGeom>
          <a:noFill/>
          <a:ln w="28575">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400" b="1" dirty="0" smtClean="0">
                <a:solidFill>
                  <a:schemeClr val="tx1"/>
                </a:solidFill>
                <a:latin typeface="Arial Unicode MS" pitchFamily="34" charset="-122"/>
                <a:ea typeface="Arial Unicode MS" pitchFamily="34" charset="-122"/>
                <a:cs typeface="Arial Unicode MS" pitchFamily="34" charset="-122"/>
              </a:rPr>
              <a:t>拓扑数据集</a:t>
            </a:r>
            <a:endParaRPr lang="en-US" altLang="zh-CN" sz="2400" b="1" dirty="0" smtClean="0">
              <a:solidFill>
                <a:schemeClr val="tx1"/>
              </a:solidFill>
              <a:latin typeface="Arial Unicode MS" pitchFamily="34" charset="-122"/>
              <a:ea typeface="Arial Unicode MS" pitchFamily="34" charset="-122"/>
              <a:cs typeface="Arial Unicode MS" pitchFamily="34" charset="-122"/>
            </a:endParaRPr>
          </a:p>
          <a:p>
            <a:pPr algn="ctr"/>
            <a:r>
              <a:rPr lang="en-US" altLang="zh-CN" b="1" dirty="0">
                <a:latin typeface="Arial Unicode MS" pitchFamily="34" charset="-122"/>
                <a:ea typeface="Arial Unicode MS" pitchFamily="34" charset="-122"/>
                <a:cs typeface="Arial Unicode MS" pitchFamily="34" charset="-122"/>
              </a:rPr>
              <a:t>89 ISPs, </a:t>
            </a:r>
            <a:r>
              <a:rPr lang="en-US" altLang="zh-CN" b="1" dirty="0" smtClean="0">
                <a:latin typeface="Arial Unicode MS" pitchFamily="34" charset="-122"/>
                <a:ea typeface="Arial Unicode MS" pitchFamily="34" charset="-122"/>
                <a:cs typeface="Arial Unicode MS" pitchFamily="34" charset="-122"/>
              </a:rPr>
              <a:t>80K </a:t>
            </a:r>
            <a:r>
              <a:rPr lang="zh-CN" altLang="en-US" b="1" dirty="0" smtClean="0">
                <a:latin typeface="Arial Unicode MS" pitchFamily="34" charset="-122"/>
                <a:ea typeface="Arial Unicode MS" pitchFamily="34" charset="-122"/>
                <a:cs typeface="Arial Unicode MS" pitchFamily="34" charset="-122"/>
              </a:rPr>
              <a:t>路由器</a:t>
            </a:r>
            <a:r>
              <a:rPr lang="en-US" altLang="zh-CN" b="1" dirty="0" smtClean="0">
                <a:latin typeface="Arial Unicode MS" pitchFamily="34" charset="-122"/>
                <a:ea typeface="Arial Unicode MS" pitchFamily="34" charset="-122"/>
                <a:cs typeface="Arial Unicode MS" pitchFamily="34" charset="-122"/>
              </a:rPr>
              <a:t>, 31</a:t>
            </a:r>
            <a:r>
              <a:rPr lang="zh-CN" altLang="en-US" b="1" dirty="0" smtClean="0">
                <a:latin typeface="Arial Unicode MS" pitchFamily="34" charset="-122"/>
                <a:ea typeface="Arial Unicode MS" pitchFamily="34" charset="-122"/>
                <a:cs typeface="Arial Unicode MS" pitchFamily="34" charset="-122"/>
              </a:rPr>
              <a:t>省</a:t>
            </a:r>
            <a:endParaRPr lang="zh-CN" altLang="en-US" b="1" dirty="0">
              <a:solidFill>
                <a:schemeClr val="tx1"/>
              </a:solidFill>
              <a:latin typeface="Arial Unicode MS" pitchFamily="34" charset="-122"/>
              <a:ea typeface="Arial Unicode MS" pitchFamily="34" charset="-122"/>
              <a:cs typeface="Arial Unicode MS" pitchFamily="34" charset="-122"/>
            </a:endParaRPr>
          </a:p>
        </p:txBody>
      </p:sp>
      <p:sp>
        <p:nvSpPr>
          <p:cNvPr id="11" name="流程图: 过程 10"/>
          <p:cNvSpPr/>
          <p:nvPr/>
        </p:nvSpPr>
        <p:spPr>
          <a:xfrm>
            <a:off x="4922248" y="980728"/>
            <a:ext cx="3178144" cy="1332728"/>
          </a:xfrm>
          <a:prstGeom prst="flowChartProcess">
            <a:avLst/>
          </a:prstGeom>
          <a:solidFill>
            <a:schemeClr val="bg1"/>
          </a:solidFill>
          <a:ln w="28575">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400" b="1" dirty="0" smtClean="0">
                <a:solidFill>
                  <a:schemeClr val="tx1"/>
                </a:solidFill>
                <a:latin typeface="Arial Unicode MS" pitchFamily="34" charset="-122"/>
                <a:ea typeface="Arial Unicode MS" pitchFamily="34" charset="-122"/>
                <a:cs typeface="Arial Unicode MS" pitchFamily="34" charset="-122"/>
              </a:rPr>
              <a:t>视频观看数据集</a:t>
            </a:r>
            <a:endParaRPr lang="en-US" altLang="zh-CN" sz="2400" b="1" dirty="0">
              <a:solidFill>
                <a:schemeClr val="tx1"/>
              </a:solidFill>
              <a:latin typeface="Arial Unicode MS" pitchFamily="34" charset="-122"/>
              <a:ea typeface="Arial Unicode MS" pitchFamily="34" charset="-122"/>
              <a:cs typeface="Arial Unicode MS" pitchFamily="34" charset="-122"/>
            </a:endParaRPr>
          </a:p>
          <a:p>
            <a:pPr algn="ctr"/>
            <a:r>
              <a:rPr lang="en-US" altLang="zh-CN" b="1" dirty="0">
                <a:latin typeface="Arial Unicode MS" pitchFamily="34" charset="-122"/>
                <a:ea typeface="Arial Unicode MS" pitchFamily="34" charset="-122"/>
                <a:cs typeface="Arial Unicode MS" pitchFamily="34" charset="-122"/>
              </a:rPr>
              <a:t>196M </a:t>
            </a:r>
            <a:r>
              <a:rPr lang="zh-CN" altLang="en-US" b="1" dirty="0" smtClean="0">
                <a:latin typeface="Arial Unicode MS" pitchFamily="34" charset="-122"/>
                <a:ea typeface="Arial Unicode MS" pitchFamily="34" charset="-122"/>
                <a:cs typeface="Arial Unicode MS" pitchFamily="34" charset="-122"/>
              </a:rPr>
              <a:t>视频观看请求</a:t>
            </a:r>
            <a:r>
              <a:rPr lang="en-US" altLang="zh-CN" b="1" dirty="0" smtClean="0">
                <a:latin typeface="Arial Unicode MS" pitchFamily="34" charset="-122"/>
                <a:ea typeface="Arial Unicode MS" pitchFamily="34" charset="-122"/>
                <a:cs typeface="Arial Unicode MS" pitchFamily="34" charset="-122"/>
              </a:rPr>
              <a:t>, 16M</a:t>
            </a:r>
            <a:r>
              <a:rPr lang="zh-CN" altLang="en-US" b="1" dirty="0" smtClean="0">
                <a:latin typeface="Arial Unicode MS" pitchFamily="34" charset="-122"/>
                <a:ea typeface="Arial Unicode MS" pitchFamily="34" charset="-122"/>
                <a:cs typeface="Arial Unicode MS" pitchFamily="34" charset="-122"/>
              </a:rPr>
              <a:t> 用户</a:t>
            </a:r>
            <a:r>
              <a:rPr lang="en-US" altLang="zh-CN" b="1" dirty="0" smtClean="0">
                <a:latin typeface="Arial Unicode MS" pitchFamily="34" charset="-122"/>
                <a:ea typeface="Arial Unicode MS" pitchFamily="34" charset="-122"/>
                <a:cs typeface="Arial Unicode MS" pitchFamily="34" charset="-122"/>
              </a:rPr>
              <a:t>,  </a:t>
            </a:r>
            <a:r>
              <a:rPr lang="en-US" altLang="zh-CN" b="1" dirty="0">
                <a:latin typeface="Arial Unicode MS" pitchFamily="34" charset="-122"/>
                <a:ea typeface="Arial Unicode MS" pitchFamily="34" charset="-122"/>
                <a:cs typeface="Arial Unicode MS" pitchFamily="34" charset="-122"/>
              </a:rPr>
              <a:t>500K </a:t>
            </a:r>
            <a:r>
              <a:rPr lang="zh-CN" altLang="en-US" b="1" dirty="0" smtClean="0">
                <a:latin typeface="Arial Unicode MS" pitchFamily="34" charset="-122"/>
                <a:ea typeface="Arial Unicode MS" pitchFamily="34" charset="-122"/>
                <a:cs typeface="Arial Unicode MS" pitchFamily="34" charset="-122"/>
              </a:rPr>
              <a:t>影片</a:t>
            </a:r>
            <a:r>
              <a:rPr lang="en-US" altLang="zh-CN" b="1" dirty="0" smtClean="0">
                <a:latin typeface="Arial Unicode MS" pitchFamily="34" charset="-122"/>
                <a:ea typeface="Arial Unicode MS" pitchFamily="34" charset="-122"/>
                <a:cs typeface="Arial Unicode MS" pitchFamily="34" charset="-122"/>
              </a:rPr>
              <a:t> </a:t>
            </a:r>
            <a:r>
              <a:rPr lang="en-US" altLang="zh-CN" b="1" dirty="0">
                <a:latin typeface="Arial Unicode MS" pitchFamily="34" charset="-122"/>
                <a:ea typeface="Arial Unicode MS" pitchFamily="34" charset="-122"/>
                <a:cs typeface="Arial Unicode MS" pitchFamily="34" charset="-122"/>
              </a:rPr>
              <a:t>137TB</a:t>
            </a:r>
            <a:endParaRPr lang="zh-CN" altLang="en-US" b="1" dirty="0">
              <a:latin typeface="Arial Unicode MS" pitchFamily="34" charset="-122"/>
              <a:ea typeface="Arial Unicode MS" pitchFamily="34" charset="-122"/>
              <a:cs typeface="Arial Unicode MS" pitchFamily="34" charset="-122"/>
            </a:endParaRPr>
          </a:p>
        </p:txBody>
      </p:sp>
      <p:sp>
        <p:nvSpPr>
          <p:cNvPr id="18" name="圆角右箭头 17"/>
          <p:cNvSpPr/>
          <p:nvPr/>
        </p:nvSpPr>
        <p:spPr>
          <a:xfrm>
            <a:off x="4323683" y="1844824"/>
            <a:ext cx="526559" cy="10081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圆角右箭头 19"/>
          <p:cNvSpPr/>
          <p:nvPr/>
        </p:nvSpPr>
        <p:spPr>
          <a:xfrm flipH="1">
            <a:off x="3914137" y="1844824"/>
            <a:ext cx="526559" cy="10081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2122212" y="5288677"/>
            <a:ext cx="184666" cy="369332"/>
          </a:xfrm>
          <a:prstGeom prst="rect">
            <a:avLst/>
          </a:prstGeom>
          <a:noFill/>
        </p:spPr>
        <p:txBody>
          <a:bodyPr wrap="none" rtlCol="0">
            <a:spAutoFit/>
          </a:bodyPr>
          <a:lstStyle/>
          <a:p>
            <a:endParaRPr kumimoji="1" lang="zh-CN" altLang="en-US" dirty="0"/>
          </a:p>
        </p:txBody>
      </p:sp>
      <p:sp>
        <p:nvSpPr>
          <p:cNvPr id="16" name="圆角矩形 15"/>
          <p:cNvSpPr/>
          <p:nvPr/>
        </p:nvSpPr>
        <p:spPr>
          <a:xfrm>
            <a:off x="683568" y="4725144"/>
            <a:ext cx="7920880" cy="1800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40000"/>
              </a:lnSpc>
              <a:buFont typeface="Arial"/>
              <a:buChar char="•"/>
            </a:pPr>
            <a:r>
              <a:rPr lang="en-US" altLang="zh-CN" sz="2400" dirty="0" smtClean="0">
                <a:latin typeface="+mj-ea"/>
                <a:ea typeface="+mj-ea"/>
              </a:rPr>
              <a:t>35</a:t>
            </a:r>
            <a:r>
              <a:rPr lang="zh-CN" altLang="en-US" sz="2400" dirty="0" smtClean="0">
                <a:latin typeface="+mj-ea"/>
                <a:ea typeface="+mj-ea"/>
              </a:rPr>
              <a:t>种不同的缓存策略</a:t>
            </a:r>
            <a:r>
              <a:rPr lang="zh-CN" altLang="en-US" sz="2400" dirty="0" smtClean="0">
                <a:latin typeface="+mj-ea"/>
                <a:ea typeface="+mj-ea"/>
              </a:rPr>
              <a:t>组合</a:t>
            </a:r>
            <a:endParaRPr lang="en-US" altLang="zh-CN" sz="2400" dirty="0" smtClean="0">
              <a:latin typeface="+mj-ea"/>
              <a:ea typeface="+mj-ea"/>
            </a:endParaRPr>
          </a:p>
          <a:p>
            <a:pPr marL="342900" indent="-342900">
              <a:lnSpc>
                <a:spcPct val="140000"/>
              </a:lnSpc>
              <a:buFont typeface="Arial"/>
              <a:buChar char="•"/>
            </a:pPr>
            <a:r>
              <a:rPr lang="zh-CN" altLang="zh-CN" sz="2400" dirty="0" smtClean="0">
                <a:latin typeface="+mj-ea"/>
                <a:ea typeface="+mj-ea"/>
              </a:rPr>
              <a:t>4</a:t>
            </a:r>
            <a:r>
              <a:rPr lang="zh-CN" altLang="en-US" sz="2400" dirty="0" smtClean="0">
                <a:latin typeface="+mj-ea"/>
                <a:ea typeface="+mj-ea"/>
              </a:rPr>
              <a:t>种典型的缓存大小（</a:t>
            </a:r>
            <a:r>
              <a:rPr lang="en-US" altLang="zh-CN" sz="2400" dirty="0" smtClean="0">
                <a:latin typeface="+mj-ea"/>
                <a:ea typeface="+mj-ea"/>
              </a:rPr>
              <a:t>100MB</a:t>
            </a:r>
            <a:r>
              <a:rPr lang="zh-CN" altLang="en-US" sz="2400" dirty="0" smtClean="0">
                <a:latin typeface="+mj-ea"/>
                <a:ea typeface="+mj-ea"/>
              </a:rPr>
              <a:t>，</a:t>
            </a:r>
            <a:r>
              <a:rPr lang="en-US" altLang="zh-CN" sz="2400" dirty="0" smtClean="0">
                <a:latin typeface="+mj-ea"/>
                <a:ea typeface="+mj-ea"/>
              </a:rPr>
              <a:t>1GB</a:t>
            </a:r>
            <a:r>
              <a:rPr lang="zh-CN" altLang="en-US" sz="2400" dirty="0" smtClean="0">
                <a:latin typeface="+mj-ea"/>
                <a:ea typeface="+mj-ea"/>
              </a:rPr>
              <a:t>，</a:t>
            </a:r>
            <a:r>
              <a:rPr lang="en-US" altLang="zh-CN" sz="2400" dirty="0" smtClean="0">
                <a:latin typeface="+mj-ea"/>
                <a:ea typeface="+mj-ea"/>
              </a:rPr>
              <a:t>10GB</a:t>
            </a:r>
            <a:r>
              <a:rPr lang="zh-CN" altLang="en-US" sz="2400" dirty="0" smtClean="0">
                <a:latin typeface="+mj-ea"/>
                <a:ea typeface="+mj-ea"/>
              </a:rPr>
              <a:t>，</a:t>
            </a:r>
            <a:r>
              <a:rPr lang="en-US" altLang="zh-CN" sz="2400" dirty="0" smtClean="0">
                <a:latin typeface="+mj-ea"/>
                <a:ea typeface="+mj-ea"/>
              </a:rPr>
              <a:t>100GB</a:t>
            </a:r>
            <a:r>
              <a:rPr lang="zh-CN" altLang="en-US" sz="2400" dirty="0" smtClean="0">
                <a:latin typeface="+mj-ea"/>
                <a:ea typeface="+mj-ea"/>
              </a:rPr>
              <a:t>）</a:t>
            </a:r>
            <a:endParaRPr lang="en-US" altLang="zh-CN" sz="2400" dirty="0" smtClean="0">
              <a:latin typeface="+mj-ea"/>
              <a:ea typeface="+mj-ea"/>
            </a:endParaRPr>
          </a:p>
          <a:p>
            <a:pPr marL="342900" indent="-342900">
              <a:lnSpc>
                <a:spcPct val="140000"/>
              </a:lnSpc>
              <a:buFont typeface="Arial"/>
              <a:buChar char="•"/>
            </a:pPr>
            <a:r>
              <a:rPr lang="zh-CN" altLang="en-US" sz="2400" dirty="0" smtClean="0">
                <a:latin typeface="+mj-ea"/>
                <a:ea typeface="+mj-ea"/>
              </a:rPr>
              <a:t>总计</a:t>
            </a:r>
            <a:r>
              <a:rPr lang="en-US" altLang="zh-CN" sz="2400" dirty="0" smtClean="0">
                <a:latin typeface="+mj-ea"/>
                <a:ea typeface="+mj-ea"/>
              </a:rPr>
              <a:t>:</a:t>
            </a:r>
            <a:r>
              <a:rPr lang="zh-CN" altLang="en-US" sz="2400" dirty="0" smtClean="0">
                <a:latin typeface="+mj-ea"/>
                <a:ea typeface="+mj-ea"/>
              </a:rPr>
              <a:t> </a:t>
            </a:r>
            <a:r>
              <a:rPr lang="en-US" altLang="zh-CN" sz="2400" dirty="0" smtClean="0">
                <a:latin typeface="+mj-ea"/>
                <a:ea typeface="+mj-ea"/>
              </a:rPr>
              <a:t>35 </a:t>
            </a:r>
            <a:r>
              <a:rPr lang="en-US" altLang="zh-CN" sz="2400" dirty="0">
                <a:latin typeface="+mj-ea"/>
                <a:ea typeface="+mj-ea"/>
              </a:rPr>
              <a:t>* 4 = 140 </a:t>
            </a:r>
            <a:r>
              <a:rPr lang="zh-CN" altLang="en-US" sz="2400" dirty="0" smtClean="0">
                <a:latin typeface="+mj-ea"/>
                <a:ea typeface="+mj-ea"/>
              </a:rPr>
              <a:t>场景</a:t>
            </a:r>
            <a:r>
              <a:rPr lang="en-US" altLang="zh-CN" sz="2400" dirty="0" smtClean="0">
                <a:latin typeface="+mj-ea"/>
                <a:ea typeface="+mj-ea"/>
              </a:rPr>
              <a:t>  </a:t>
            </a:r>
            <a:endParaRPr lang="zh-CN" altLang="en-US" sz="2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7"/>
          <p:cNvSpPr>
            <a:spLocks noChangeArrowheads="1"/>
          </p:cNvSpPr>
          <p:nvPr/>
        </p:nvSpPr>
        <p:spPr bwMode="gray">
          <a:xfrm>
            <a:off x="107505" y="4221087"/>
            <a:ext cx="8856984" cy="2492895"/>
          </a:xfrm>
          <a:prstGeom prst="roundRect">
            <a:avLst>
              <a:gd name="adj" fmla="val 9106"/>
            </a:avLst>
          </a:prstGeom>
          <a:gradFill rotWithShape="1">
            <a:gsLst>
              <a:gs pos="0">
                <a:srgbClr val="9999FF"/>
              </a:gs>
              <a:gs pos="100000">
                <a:srgbClr val="9999FF">
                  <a:gamma/>
                  <a:tint val="12157"/>
                  <a:invGamma/>
                </a:srgbClr>
              </a:gs>
            </a:gsLst>
            <a:lin ang="5400000" scaled="1"/>
          </a:gradFill>
          <a:ln w="25400">
            <a:noFill/>
            <a:round/>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itchFamily="2" charset="-122"/>
            </a:endParaRPr>
          </a:p>
        </p:txBody>
      </p:sp>
      <p:sp>
        <p:nvSpPr>
          <p:cNvPr id="8" name="Rectangle 2"/>
          <p:cNvSpPr txBox="1">
            <a:spLocks noChangeArrowheads="1"/>
          </p:cNvSpPr>
          <p:nvPr/>
        </p:nvSpPr>
        <p:spPr bwMode="auto">
          <a:xfrm>
            <a:off x="323850" y="44624"/>
            <a:ext cx="8496300" cy="7920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lnSpc>
                <a:spcPct val="90000"/>
              </a:lnSpc>
              <a:spcBef>
                <a:spcPct val="0"/>
              </a:spcBef>
              <a:spcAft>
                <a:spcPct val="0"/>
              </a:spcAft>
              <a:defRPr kumimoji="1" sz="4400" b="1">
                <a:solidFill>
                  <a:srgbClr val="000000"/>
                </a:solidFill>
                <a:effectLst>
                  <a:outerShdw blurRad="38100" dist="101600" dir="2700000" algn="tl">
                    <a:srgbClr val="B6B6B6"/>
                  </a:outerShdw>
                </a:effectLst>
                <a:latin typeface="+mj-lt"/>
                <a:ea typeface="+mj-ea"/>
                <a:cs typeface="隶书" charset="0"/>
              </a:defRPr>
            </a:lvl1pPr>
            <a:lvl2pPr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cs typeface="隶书" charset="0"/>
              </a:defRPr>
            </a:lvl2pPr>
            <a:lvl3pPr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cs typeface="隶书" charset="0"/>
              </a:defRPr>
            </a:lvl3pPr>
            <a:lvl4pPr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cs typeface="隶书" charset="0"/>
              </a:defRPr>
            </a:lvl4pPr>
            <a:lvl5pPr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cs typeface="隶书" charset="0"/>
              </a:defRPr>
            </a:lvl5pPr>
            <a:lvl6pPr marL="457200"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defRPr>
            </a:lvl6pPr>
            <a:lvl7pPr marL="914400"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defRPr>
            </a:lvl7pPr>
            <a:lvl8pPr marL="1371600"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defRPr>
            </a:lvl8pPr>
            <a:lvl9pPr marL="1828800" algn="l" rtl="0" eaLnBrk="1" fontAlgn="base" hangingPunct="1">
              <a:lnSpc>
                <a:spcPct val="90000"/>
              </a:lnSpc>
              <a:spcBef>
                <a:spcPct val="0"/>
              </a:spcBef>
              <a:spcAft>
                <a:spcPct val="0"/>
              </a:spcAft>
              <a:defRPr kumimoji="1" sz="4400" b="1">
                <a:solidFill>
                  <a:srgbClr val="000000"/>
                </a:solidFill>
                <a:effectLst>
                  <a:outerShdw blurRad="38100" dist="38100" dir="2700000" algn="tl">
                    <a:srgbClr val="C0C0C0"/>
                  </a:outerShdw>
                </a:effectLst>
                <a:latin typeface="Arial" charset="0"/>
                <a:ea typeface="隶书" pitchFamily="49" charset="-122"/>
              </a:defRPr>
            </a:lvl9pPr>
          </a:lstStyle>
          <a:p>
            <a:pPr lvl="0" algn="ctr">
              <a:defRPr/>
            </a:pPr>
            <a:r>
              <a:rPr lang="en-US" altLang="en-US" dirty="0" err="1" smtClean="0">
                <a:solidFill>
                  <a:schemeClr val="tx1"/>
                </a:solidFill>
                <a:latin typeface="+mj-ea"/>
                <a:cs typeface="+mj-cs"/>
              </a:rPr>
              <a:t>iCache系统</a:t>
            </a:r>
            <a:endParaRPr lang="zh-CN" altLang="en-US" dirty="0" smtClean="0">
              <a:solidFill>
                <a:schemeClr val="tx1"/>
              </a:solidFill>
              <a:latin typeface="+mj-ea"/>
              <a:cs typeface="+mj-cs"/>
            </a:endParaRPr>
          </a:p>
        </p:txBody>
      </p:sp>
      <p:graphicFrame>
        <p:nvGraphicFramePr>
          <p:cNvPr id="31" name="表格占位符 2"/>
          <p:cNvGraphicFramePr>
            <a:graphicFrameLocks/>
          </p:cNvGraphicFramePr>
          <p:nvPr>
            <p:extLst>
              <p:ext uri="{D42A27DB-BD31-4B8C-83A1-F6EECF244321}">
                <p14:modId xmlns:p14="http://schemas.microsoft.com/office/powerpoint/2010/main" val="1807460134"/>
              </p:ext>
            </p:extLst>
          </p:nvPr>
        </p:nvGraphicFramePr>
        <p:xfrm>
          <a:off x="395536" y="1556792"/>
          <a:ext cx="6624736" cy="2232248"/>
        </p:xfrm>
        <a:graphic>
          <a:graphicData uri="http://schemas.openxmlformats.org/drawingml/2006/table">
            <a:tbl>
              <a:tblPr firstRow="1" bandRow="1">
                <a:effectLst>
                  <a:outerShdw blurRad="50800" dist="38100" algn="l" rotWithShape="0">
                    <a:prstClr val="black">
                      <a:alpha val="40000"/>
                    </a:prstClr>
                  </a:outerShdw>
                </a:effectLst>
              </a:tblPr>
              <a:tblGrid>
                <a:gridCol w="2016224"/>
                <a:gridCol w="1440160"/>
                <a:gridCol w="1512168"/>
                <a:gridCol w="1656184"/>
              </a:tblGrid>
              <a:tr h="604018">
                <a:tc>
                  <a:txBody>
                    <a:bodyPr/>
                    <a:lstStyle>
                      <a:lvl1pPr marL="0" algn="l" defTabSz="914400" rtl="0" eaLnBrk="1" latinLnBrk="0" hangingPunct="1">
                        <a:defRPr sz="1800" b="1" kern="1200">
                          <a:solidFill>
                            <a:schemeClr val="lt1"/>
                          </a:solidFill>
                          <a:latin typeface="Arial"/>
                          <a:ea typeface="华文楷体"/>
                        </a:defRPr>
                      </a:lvl1pPr>
                      <a:lvl2pPr marL="457200" algn="l" defTabSz="914400" rtl="0" eaLnBrk="1" latinLnBrk="0" hangingPunct="1">
                        <a:defRPr sz="1800" b="1" kern="1200">
                          <a:solidFill>
                            <a:schemeClr val="lt1"/>
                          </a:solidFill>
                          <a:latin typeface="Arial"/>
                          <a:ea typeface="华文楷体"/>
                        </a:defRPr>
                      </a:lvl2pPr>
                      <a:lvl3pPr marL="914400" algn="l" defTabSz="914400" rtl="0" eaLnBrk="1" latinLnBrk="0" hangingPunct="1">
                        <a:defRPr sz="1800" b="1" kern="1200">
                          <a:solidFill>
                            <a:schemeClr val="lt1"/>
                          </a:solidFill>
                          <a:latin typeface="Arial"/>
                          <a:ea typeface="华文楷体"/>
                        </a:defRPr>
                      </a:lvl3pPr>
                      <a:lvl4pPr marL="1371600" algn="l" defTabSz="914400" rtl="0" eaLnBrk="1" latinLnBrk="0" hangingPunct="1">
                        <a:defRPr sz="1800" b="1" kern="1200">
                          <a:solidFill>
                            <a:schemeClr val="lt1"/>
                          </a:solidFill>
                          <a:latin typeface="Arial"/>
                          <a:ea typeface="华文楷体"/>
                        </a:defRPr>
                      </a:lvl4pPr>
                      <a:lvl5pPr marL="1828800" algn="l" defTabSz="914400" rtl="0" eaLnBrk="1" latinLnBrk="0" hangingPunct="1">
                        <a:defRPr sz="1800" b="1" kern="1200">
                          <a:solidFill>
                            <a:schemeClr val="lt1"/>
                          </a:solidFill>
                          <a:latin typeface="Arial"/>
                          <a:ea typeface="华文楷体"/>
                        </a:defRPr>
                      </a:lvl5pPr>
                      <a:lvl6pPr marL="2286000" algn="l" defTabSz="914400" rtl="0" eaLnBrk="1" latinLnBrk="0" hangingPunct="1">
                        <a:defRPr sz="1800" b="1" kern="1200">
                          <a:solidFill>
                            <a:schemeClr val="lt1"/>
                          </a:solidFill>
                          <a:latin typeface="Arial"/>
                          <a:ea typeface="华文楷体"/>
                        </a:defRPr>
                      </a:lvl6pPr>
                      <a:lvl7pPr marL="2743200" algn="l" defTabSz="914400" rtl="0" eaLnBrk="1" latinLnBrk="0" hangingPunct="1">
                        <a:defRPr sz="1800" b="1" kern="1200">
                          <a:solidFill>
                            <a:schemeClr val="lt1"/>
                          </a:solidFill>
                          <a:latin typeface="Arial"/>
                          <a:ea typeface="华文楷体"/>
                        </a:defRPr>
                      </a:lvl7pPr>
                      <a:lvl8pPr marL="3200400" algn="l" defTabSz="914400" rtl="0" eaLnBrk="1" latinLnBrk="0" hangingPunct="1">
                        <a:defRPr sz="1800" b="1" kern="1200">
                          <a:solidFill>
                            <a:schemeClr val="lt1"/>
                          </a:solidFill>
                          <a:latin typeface="Arial"/>
                          <a:ea typeface="华文楷体"/>
                        </a:defRPr>
                      </a:lvl8pPr>
                      <a:lvl9pPr marL="3657600" algn="l" defTabSz="914400" rtl="0" eaLnBrk="1" latinLnBrk="0" hangingPunct="1">
                        <a:defRPr sz="1800" b="1" kern="1200">
                          <a:solidFill>
                            <a:schemeClr val="lt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2000" b="0" i="0" u="none" strike="noStrike" cap="none" normalizeH="0" baseline="0" dirty="0" smtClean="0">
                          <a:ln>
                            <a:noFill/>
                          </a:ln>
                          <a:solidFill>
                            <a:schemeClr val="bg1"/>
                          </a:solidFill>
                          <a:effectLst>
                            <a:outerShdw blurRad="38100" dist="38100" dir="2700000" algn="tl">
                              <a:srgbClr val="000000"/>
                            </a:outerShdw>
                          </a:effectLst>
                          <a:latin typeface="Arial" charset="0"/>
                          <a:ea typeface="隶书" charset="0"/>
                          <a:cs typeface="隶书" charset="0"/>
                        </a:rPr>
                        <a:t>本领域已有工作</a:t>
                      </a:r>
                      <a:endParaRPr kumimoji="1" lang="zh-CN" altLang="en-US" sz="2000" b="0" i="0" u="none" strike="noStrike" cap="none" normalizeH="0" baseline="0" dirty="0">
                        <a:ln>
                          <a:noFill/>
                        </a:ln>
                        <a:solidFill>
                          <a:schemeClr val="bg1"/>
                        </a:solidFill>
                        <a:effectLst>
                          <a:outerShdw blurRad="38100" dist="38100" dir="2700000" algn="tl">
                            <a:srgbClr val="000000"/>
                          </a:outerShdw>
                        </a:effectLst>
                        <a:latin typeface="Arial" charset="0"/>
                        <a:ea typeface="隶书" charset="0"/>
                        <a:cs typeface="隶书"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3366"/>
                    </a:solidFill>
                  </a:tcPr>
                </a:tc>
                <a:tc>
                  <a:txBody>
                    <a:bodyPr/>
                    <a:lstStyle>
                      <a:lvl1pPr marL="0" algn="l" defTabSz="914400" rtl="0" eaLnBrk="1" latinLnBrk="0" hangingPunct="1">
                        <a:defRPr sz="1800" b="1" kern="1200">
                          <a:solidFill>
                            <a:schemeClr val="lt1"/>
                          </a:solidFill>
                          <a:latin typeface="Arial"/>
                          <a:ea typeface="华文楷体"/>
                        </a:defRPr>
                      </a:lvl1pPr>
                      <a:lvl2pPr marL="457200" algn="l" defTabSz="914400" rtl="0" eaLnBrk="1" latinLnBrk="0" hangingPunct="1">
                        <a:defRPr sz="1800" b="1" kern="1200">
                          <a:solidFill>
                            <a:schemeClr val="lt1"/>
                          </a:solidFill>
                          <a:latin typeface="Arial"/>
                          <a:ea typeface="华文楷体"/>
                        </a:defRPr>
                      </a:lvl2pPr>
                      <a:lvl3pPr marL="914400" algn="l" defTabSz="914400" rtl="0" eaLnBrk="1" latinLnBrk="0" hangingPunct="1">
                        <a:defRPr sz="1800" b="1" kern="1200">
                          <a:solidFill>
                            <a:schemeClr val="lt1"/>
                          </a:solidFill>
                          <a:latin typeface="Arial"/>
                          <a:ea typeface="华文楷体"/>
                        </a:defRPr>
                      </a:lvl3pPr>
                      <a:lvl4pPr marL="1371600" algn="l" defTabSz="914400" rtl="0" eaLnBrk="1" latinLnBrk="0" hangingPunct="1">
                        <a:defRPr sz="1800" b="1" kern="1200">
                          <a:solidFill>
                            <a:schemeClr val="lt1"/>
                          </a:solidFill>
                          <a:latin typeface="Arial"/>
                          <a:ea typeface="华文楷体"/>
                        </a:defRPr>
                      </a:lvl4pPr>
                      <a:lvl5pPr marL="1828800" algn="l" defTabSz="914400" rtl="0" eaLnBrk="1" latinLnBrk="0" hangingPunct="1">
                        <a:defRPr sz="1800" b="1" kern="1200">
                          <a:solidFill>
                            <a:schemeClr val="lt1"/>
                          </a:solidFill>
                          <a:latin typeface="Arial"/>
                          <a:ea typeface="华文楷体"/>
                        </a:defRPr>
                      </a:lvl5pPr>
                      <a:lvl6pPr marL="2286000" algn="l" defTabSz="914400" rtl="0" eaLnBrk="1" latinLnBrk="0" hangingPunct="1">
                        <a:defRPr sz="1800" b="1" kern="1200">
                          <a:solidFill>
                            <a:schemeClr val="lt1"/>
                          </a:solidFill>
                          <a:latin typeface="Arial"/>
                          <a:ea typeface="华文楷体"/>
                        </a:defRPr>
                      </a:lvl6pPr>
                      <a:lvl7pPr marL="2743200" algn="l" defTabSz="914400" rtl="0" eaLnBrk="1" latinLnBrk="0" hangingPunct="1">
                        <a:defRPr sz="1800" b="1" kern="1200">
                          <a:solidFill>
                            <a:schemeClr val="lt1"/>
                          </a:solidFill>
                          <a:latin typeface="Arial"/>
                          <a:ea typeface="华文楷体"/>
                        </a:defRPr>
                      </a:lvl7pPr>
                      <a:lvl8pPr marL="3200400" algn="l" defTabSz="914400" rtl="0" eaLnBrk="1" latinLnBrk="0" hangingPunct="1">
                        <a:defRPr sz="1800" b="1" kern="1200">
                          <a:solidFill>
                            <a:schemeClr val="lt1"/>
                          </a:solidFill>
                          <a:latin typeface="Arial"/>
                          <a:ea typeface="华文楷体"/>
                        </a:defRPr>
                      </a:lvl8pPr>
                      <a:lvl9pPr marL="3657600" algn="l" defTabSz="914400" rtl="0" eaLnBrk="1" latinLnBrk="0" hangingPunct="1">
                        <a:defRPr sz="1800" b="1" kern="1200">
                          <a:solidFill>
                            <a:schemeClr val="lt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2000" b="0" i="0" u="none" strike="noStrike" cap="none" normalizeH="0" baseline="0" dirty="0" smtClean="0">
                          <a:ln>
                            <a:noFill/>
                          </a:ln>
                          <a:solidFill>
                            <a:schemeClr val="bg1"/>
                          </a:solidFill>
                          <a:effectLst>
                            <a:outerShdw blurRad="38100" dist="38100" dir="2700000" algn="tl">
                              <a:srgbClr val="000000"/>
                            </a:outerShdw>
                          </a:effectLst>
                          <a:latin typeface="Arial" charset="0"/>
                          <a:ea typeface="隶书" charset="0"/>
                          <a:cs typeface="隶书" charset="0"/>
                        </a:rPr>
                        <a:t>拓扑</a:t>
                      </a:r>
                      <a:endParaRPr kumimoji="1" lang="zh-CN" altLang="en-US" sz="2000" b="0" i="0" u="none" strike="noStrike" cap="none" normalizeH="0" baseline="0" dirty="0">
                        <a:ln>
                          <a:noFill/>
                        </a:ln>
                        <a:solidFill>
                          <a:schemeClr val="bg1"/>
                        </a:solidFill>
                        <a:effectLst>
                          <a:outerShdw blurRad="38100" dist="38100" dir="2700000" algn="tl">
                            <a:srgbClr val="000000"/>
                          </a:outerShdw>
                        </a:effectLst>
                        <a:latin typeface="Arial" charset="0"/>
                        <a:ea typeface="隶书" charset="0"/>
                        <a:cs typeface="隶书"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3366"/>
                    </a:solidFill>
                  </a:tcPr>
                </a:tc>
                <a:tc>
                  <a:txBody>
                    <a:bodyPr/>
                    <a:lstStyle>
                      <a:lvl1pPr marL="0" algn="l" defTabSz="914400" rtl="0" eaLnBrk="1" latinLnBrk="0" hangingPunct="1">
                        <a:defRPr sz="1800" b="1" kern="1200">
                          <a:solidFill>
                            <a:schemeClr val="lt1"/>
                          </a:solidFill>
                          <a:latin typeface="Arial"/>
                          <a:ea typeface="华文楷体"/>
                        </a:defRPr>
                      </a:lvl1pPr>
                      <a:lvl2pPr marL="457200" algn="l" defTabSz="914400" rtl="0" eaLnBrk="1" latinLnBrk="0" hangingPunct="1">
                        <a:defRPr sz="1800" b="1" kern="1200">
                          <a:solidFill>
                            <a:schemeClr val="lt1"/>
                          </a:solidFill>
                          <a:latin typeface="Arial"/>
                          <a:ea typeface="华文楷体"/>
                        </a:defRPr>
                      </a:lvl2pPr>
                      <a:lvl3pPr marL="914400" algn="l" defTabSz="914400" rtl="0" eaLnBrk="1" latinLnBrk="0" hangingPunct="1">
                        <a:defRPr sz="1800" b="1" kern="1200">
                          <a:solidFill>
                            <a:schemeClr val="lt1"/>
                          </a:solidFill>
                          <a:latin typeface="Arial"/>
                          <a:ea typeface="华文楷体"/>
                        </a:defRPr>
                      </a:lvl3pPr>
                      <a:lvl4pPr marL="1371600" algn="l" defTabSz="914400" rtl="0" eaLnBrk="1" latinLnBrk="0" hangingPunct="1">
                        <a:defRPr sz="1800" b="1" kern="1200">
                          <a:solidFill>
                            <a:schemeClr val="lt1"/>
                          </a:solidFill>
                          <a:latin typeface="Arial"/>
                          <a:ea typeface="华文楷体"/>
                        </a:defRPr>
                      </a:lvl4pPr>
                      <a:lvl5pPr marL="1828800" algn="l" defTabSz="914400" rtl="0" eaLnBrk="1" latinLnBrk="0" hangingPunct="1">
                        <a:defRPr sz="1800" b="1" kern="1200">
                          <a:solidFill>
                            <a:schemeClr val="lt1"/>
                          </a:solidFill>
                          <a:latin typeface="Arial"/>
                          <a:ea typeface="华文楷体"/>
                        </a:defRPr>
                      </a:lvl5pPr>
                      <a:lvl6pPr marL="2286000" algn="l" defTabSz="914400" rtl="0" eaLnBrk="1" latinLnBrk="0" hangingPunct="1">
                        <a:defRPr sz="1800" b="1" kern="1200">
                          <a:solidFill>
                            <a:schemeClr val="lt1"/>
                          </a:solidFill>
                          <a:latin typeface="Arial"/>
                          <a:ea typeface="华文楷体"/>
                        </a:defRPr>
                      </a:lvl6pPr>
                      <a:lvl7pPr marL="2743200" algn="l" defTabSz="914400" rtl="0" eaLnBrk="1" latinLnBrk="0" hangingPunct="1">
                        <a:defRPr sz="1800" b="1" kern="1200">
                          <a:solidFill>
                            <a:schemeClr val="lt1"/>
                          </a:solidFill>
                          <a:latin typeface="Arial"/>
                          <a:ea typeface="华文楷体"/>
                        </a:defRPr>
                      </a:lvl7pPr>
                      <a:lvl8pPr marL="3200400" algn="l" defTabSz="914400" rtl="0" eaLnBrk="1" latinLnBrk="0" hangingPunct="1">
                        <a:defRPr sz="1800" b="1" kern="1200">
                          <a:solidFill>
                            <a:schemeClr val="lt1"/>
                          </a:solidFill>
                          <a:latin typeface="Arial"/>
                          <a:ea typeface="华文楷体"/>
                        </a:defRPr>
                      </a:lvl8pPr>
                      <a:lvl9pPr marL="3657600" algn="l" defTabSz="914400" rtl="0" eaLnBrk="1" latinLnBrk="0" hangingPunct="1">
                        <a:defRPr sz="1800" b="1" kern="1200">
                          <a:solidFill>
                            <a:schemeClr val="lt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2000" b="0" i="0" u="none" strike="noStrike" cap="none" normalizeH="0" baseline="0" dirty="0" smtClean="0">
                          <a:ln>
                            <a:noFill/>
                          </a:ln>
                          <a:solidFill>
                            <a:schemeClr val="bg1"/>
                          </a:solidFill>
                          <a:effectLst>
                            <a:outerShdw blurRad="38100" dist="38100" dir="2700000" algn="tl">
                              <a:srgbClr val="000000"/>
                            </a:outerShdw>
                          </a:effectLst>
                          <a:latin typeface="Arial" charset="0"/>
                          <a:ea typeface="隶书" charset="0"/>
                          <a:cs typeface="隶书" charset="0"/>
                        </a:rPr>
                        <a:t>访问量</a:t>
                      </a:r>
                      <a:endParaRPr kumimoji="1" lang="zh-CN" altLang="en-US" sz="2000" b="0" i="0" u="none" strike="noStrike" cap="none" normalizeH="0" baseline="0" dirty="0">
                        <a:ln>
                          <a:noFill/>
                        </a:ln>
                        <a:solidFill>
                          <a:schemeClr val="bg1"/>
                        </a:solidFill>
                        <a:effectLst>
                          <a:outerShdw blurRad="38100" dist="38100" dir="2700000" algn="tl">
                            <a:srgbClr val="000000"/>
                          </a:outerShdw>
                        </a:effectLst>
                        <a:latin typeface="Arial" charset="0"/>
                        <a:ea typeface="隶书" charset="0"/>
                        <a:cs typeface="隶书"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3366"/>
                    </a:solidFill>
                  </a:tcPr>
                </a:tc>
                <a:tc>
                  <a:txBody>
                    <a:bodyPr/>
                    <a:lstStyle>
                      <a:lvl1pPr marL="0" algn="l" defTabSz="914400" rtl="0" eaLnBrk="1" latinLnBrk="0" hangingPunct="1">
                        <a:defRPr sz="1800" b="1" kern="1200">
                          <a:solidFill>
                            <a:schemeClr val="lt1"/>
                          </a:solidFill>
                          <a:latin typeface="Arial"/>
                          <a:ea typeface="华文楷体"/>
                        </a:defRPr>
                      </a:lvl1pPr>
                      <a:lvl2pPr marL="457200" algn="l" defTabSz="914400" rtl="0" eaLnBrk="1" latinLnBrk="0" hangingPunct="1">
                        <a:defRPr sz="1800" b="1" kern="1200">
                          <a:solidFill>
                            <a:schemeClr val="lt1"/>
                          </a:solidFill>
                          <a:latin typeface="Arial"/>
                          <a:ea typeface="华文楷体"/>
                        </a:defRPr>
                      </a:lvl2pPr>
                      <a:lvl3pPr marL="914400" algn="l" defTabSz="914400" rtl="0" eaLnBrk="1" latinLnBrk="0" hangingPunct="1">
                        <a:defRPr sz="1800" b="1" kern="1200">
                          <a:solidFill>
                            <a:schemeClr val="lt1"/>
                          </a:solidFill>
                          <a:latin typeface="Arial"/>
                          <a:ea typeface="华文楷体"/>
                        </a:defRPr>
                      </a:lvl3pPr>
                      <a:lvl4pPr marL="1371600" algn="l" defTabSz="914400" rtl="0" eaLnBrk="1" latinLnBrk="0" hangingPunct="1">
                        <a:defRPr sz="1800" b="1" kern="1200">
                          <a:solidFill>
                            <a:schemeClr val="lt1"/>
                          </a:solidFill>
                          <a:latin typeface="Arial"/>
                          <a:ea typeface="华文楷体"/>
                        </a:defRPr>
                      </a:lvl4pPr>
                      <a:lvl5pPr marL="1828800" algn="l" defTabSz="914400" rtl="0" eaLnBrk="1" latinLnBrk="0" hangingPunct="1">
                        <a:defRPr sz="1800" b="1" kern="1200">
                          <a:solidFill>
                            <a:schemeClr val="lt1"/>
                          </a:solidFill>
                          <a:latin typeface="Arial"/>
                          <a:ea typeface="华文楷体"/>
                        </a:defRPr>
                      </a:lvl5pPr>
                      <a:lvl6pPr marL="2286000" algn="l" defTabSz="914400" rtl="0" eaLnBrk="1" latinLnBrk="0" hangingPunct="1">
                        <a:defRPr sz="1800" b="1" kern="1200">
                          <a:solidFill>
                            <a:schemeClr val="lt1"/>
                          </a:solidFill>
                          <a:latin typeface="Arial"/>
                          <a:ea typeface="华文楷体"/>
                        </a:defRPr>
                      </a:lvl6pPr>
                      <a:lvl7pPr marL="2743200" algn="l" defTabSz="914400" rtl="0" eaLnBrk="1" latinLnBrk="0" hangingPunct="1">
                        <a:defRPr sz="1800" b="1" kern="1200">
                          <a:solidFill>
                            <a:schemeClr val="lt1"/>
                          </a:solidFill>
                          <a:latin typeface="Arial"/>
                          <a:ea typeface="华文楷体"/>
                        </a:defRPr>
                      </a:lvl7pPr>
                      <a:lvl8pPr marL="3200400" algn="l" defTabSz="914400" rtl="0" eaLnBrk="1" latinLnBrk="0" hangingPunct="1">
                        <a:defRPr sz="1800" b="1" kern="1200">
                          <a:solidFill>
                            <a:schemeClr val="lt1"/>
                          </a:solidFill>
                          <a:latin typeface="Arial"/>
                          <a:ea typeface="华文楷体"/>
                        </a:defRPr>
                      </a:lvl8pPr>
                      <a:lvl9pPr marL="3657600" algn="l" defTabSz="914400" rtl="0" eaLnBrk="1" latinLnBrk="0" hangingPunct="1">
                        <a:defRPr sz="1800" b="1" kern="1200">
                          <a:solidFill>
                            <a:schemeClr val="lt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2000" b="0" i="0" u="none" strike="noStrike" cap="none" normalizeH="0" baseline="0" dirty="0" smtClean="0">
                          <a:ln>
                            <a:noFill/>
                          </a:ln>
                          <a:solidFill>
                            <a:schemeClr val="bg1"/>
                          </a:solidFill>
                          <a:effectLst>
                            <a:outerShdw blurRad="38100" dist="38100" dir="2700000" algn="tl">
                              <a:srgbClr val="000000"/>
                            </a:outerShdw>
                          </a:effectLst>
                          <a:latin typeface="Arial" charset="0"/>
                          <a:ea typeface="隶书" charset="0"/>
                          <a:cs typeface="隶书" charset="0"/>
                        </a:rPr>
                        <a:t>仿真器</a:t>
                      </a:r>
                      <a:endParaRPr kumimoji="1" lang="zh-CN" altLang="en-US" sz="2000" b="0" i="0" u="none" strike="noStrike" cap="none" normalizeH="0" baseline="0" dirty="0">
                        <a:ln>
                          <a:noFill/>
                        </a:ln>
                        <a:solidFill>
                          <a:schemeClr val="bg1"/>
                        </a:solidFill>
                        <a:effectLst>
                          <a:outerShdw blurRad="38100" dist="38100" dir="2700000" algn="tl">
                            <a:srgbClr val="000000"/>
                          </a:outerShdw>
                        </a:effectLst>
                        <a:latin typeface="Arial" charset="0"/>
                        <a:ea typeface="隶书" charset="0"/>
                        <a:cs typeface="隶书"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3366"/>
                    </a:solidFill>
                  </a:tcPr>
                </a:tc>
              </a:tr>
              <a:tr h="548110">
                <a:tc>
                  <a:txBody>
                    <a:bodyPr/>
                    <a:lstStyle>
                      <a:lvl1pPr marL="0" algn="l" defTabSz="914400" rtl="0" eaLnBrk="1" latinLnBrk="0" hangingPunct="1">
                        <a:defRPr sz="1800" kern="1200">
                          <a:solidFill>
                            <a:schemeClr val="dk1"/>
                          </a:solidFill>
                          <a:latin typeface="Arial"/>
                          <a:ea typeface="华文楷体"/>
                        </a:defRPr>
                      </a:lvl1pPr>
                      <a:lvl2pPr marL="457200" algn="l" defTabSz="914400" rtl="0" eaLnBrk="1" latinLnBrk="0" hangingPunct="1">
                        <a:defRPr sz="1800" kern="1200">
                          <a:solidFill>
                            <a:schemeClr val="dk1"/>
                          </a:solidFill>
                          <a:latin typeface="Arial"/>
                          <a:ea typeface="华文楷体"/>
                        </a:defRPr>
                      </a:lvl2pPr>
                      <a:lvl3pPr marL="914400" algn="l" defTabSz="914400" rtl="0" eaLnBrk="1" latinLnBrk="0" hangingPunct="1">
                        <a:defRPr sz="1800" kern="1200">
                          <a:solidFill>
                            <a:schemeClr val="dk1"/>
                          </a:solidFill>
                          <a:latin typeface="Arial"/>
                          <a:ea typeface="华文楷体"/>
                        </a:defRPr>
                      </a:lvl3pPr>
                      <a:lvl4pPr marL="1371600" algn="l" defTabSz="914400" rtl="0" eaLnBrk="1" latinLnBrk="0" hangingPunct="1">
                        <a:defRPr sz="1800" kern="1200">
                          <a:solidFill>
                            <a:schemeClr val="dk1"/>
                          </a:solidFill>
                          <a:latin typeface="Arial"/>
                          <a:ea typeface="华文楷体"/>
                        </a:defRPr>
                      </a:lvl4pPr>
                      <a:lvl5pPr marL="1828800" algn="l" defTabSz="914400" rtl="0" eaLnBrk="1" latinLnBrk="0" hangingPunct="1">
                        <a:defRPr sz="1800" kern="1200">
                          <a:solidFill>
                            <a:schemeClr val="dk1"/>
                          </a:solidFill>
                          <a:latin typeface="Arial"/>
                          <a:ea typeface="华文楷体"/>
                        </a:defRPr>
                      </a:lvl5pPr>
                      <a:lvl6pPr marL="2286000" algn="l" defTabSz="914400" rtl="0" eaLnBrk="1" latinLnBrk="0" hangingPunct="1">
                        <a:defRPr sz="1800" kern="1200">
                          <a:solidFill>
                            <a:schemeClr val="dk1"/>
                          </a:solidFill>
                          <a:latin typeface="Arial"/>
                          <a:ea typeface="华文楷体"/>
                        </a:defRPr>
                      </a:lvl6pPr>
                      <a:lvl7pPr marL="2743200" algn="l" defTabSz="914400" rtl="0" eaLnBrk="1" latinLnBrk="0" hangingPunct="1">
                        <a:defRPr sz="1800" kern="1200">
                          <a:solidFill>
                            <a:schemeClr val="dk1"/>
                          </a:solidFill>
                          <a:latin typeface="Arial"/>
                          <a:ea typeface="华文楷体"/>
                        </a:defRPr>
                      </a:lvl7pPr>
                      <a:lvl8pPr marL="3200400" algn="l" defTabSz="914400" rtl="0" eaLnBrk="1" latinLnBrk="0" hangingPunct="1">
                        <a:defRPr sz="1800" kern="1200">
                          <a:solidFill>
                            <a:schemeClr val="dk1"/>
                          </a:solidFill>
                          <a:latin typeface="Arial"/>
                          <a:ea typeface="华文楷体"/>
                        </a:defRPr>
                      </a:lvl8pPr>
                      <a:lvl9pPr marL="3657600" algn="l" defTabSz="914400" rtl="0" eaLnBrk="1" latinLnBrk="0" hangingPunct="1">
                        <a:defRPr sz="1800" kern="1200">
                          <a:solidFill>
                            <a:schemeClr val="dk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en-US" altLang="zh-CN" sz="1800" b="1" i="0" u="none" strike="noStrike" cap="none" normalizeH="0" baseline="0" dirty="0" smtClean="0">
                          <a:ln>
                            <a:noFill/>
                          </a:ln>
                          <a:solidFill>
                            <a:srgbClr val="000000"/>
                          </a:solidFill>
                          <a:effectLst/>
                          <a:latin typeface="Times New Roman" charset="0"/>
                          <a:ea typeface="华文楷体" pitchFamily="2" charset="-122"/>
                          <a:cs typeface="Times New Roman" charset="0"/>
                        </a:rPr>
                        <a:t>CMU</a:t>
                      </a:r>
                      <a:endParaRPr kumimoji="1" lang="en-US" altLang="zh-CN" sz="1800" b="1" i="0" u="none" strike="noStrike" cap="none" normalizeH="0" baseline="0" dirty="0">
                        <a:ln>
                          <a:noFill/>
                        </a:ln>
                        <a:solidFill>
                          <a:srgbClr val="000000"/>
                        </a:solidFill>
                        <a:effectLst/>
                        <a:latin typeface="Times New Roman" charset="0"/>
                        <a:ea typeface="华文楷体" pitchFamily="2" charset="-122"/>
                        <a:cs typeface="Times New Roman" charset="0"/>
                      </a:endParaRPr>
                    </a:p>
                  </a:txBody>
                  <a:tcPr anchor="ctr" horzOverflow="overflow">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40000"/>
                      </a:srgbClr>
                    </a:solidFill>
                  </a:tcPr>
                </a:tc>
                <a:tc>
                  <a:txBody>
                    <a:bodyPr/>
                    <a:lstStyle>
                      <a:lvl1pPr marL="0" algn="l" defTabSz="914400" rtl="0" eaLnBrk="1" latinLnBrk="0" hangingPunct="1">
                        <a:defRPr sz="1800" kern="1200">
                          <a:solidFill>
                            <a:schemeClr val="dk1"/>
                          </a:solidFill>
                          <a:latin typeface="Arial"/>
                          <a:ea typeface="华文楷体"/>
                        </a:defRPr>
                      </a:lvl1pPr>
                      <a:lvl2pPr marL="457200" algn="l" defTabSz="914400" rtl="0" eaLnBrk="1" latinLnBrk="0" hangingPunct="1">
                        <a:defRPr sz="1800" kern="1200">
                          <a:solidFill>
                            <a:schemeClr val="dk1"/>
                          </a:solidFill>
                          <a:latin typeface="Arial"/>
                          <a:ea typeface="华文楷体"/>
                        </a:defRPr>
                      </a:lvl2pPr>
                      <a:lvl3pPr marL="914400" algn="l" defTabSz="914400" rtl="0" eaLnBrk="1" latinLnBrk="0" hangingPunct="1">
                        <a:defRPr sz="1800" kern="1200">
                          <a:solidFill>
                            <a:schemeClr val="dk1"/>
                          </a:solidFill>
                          <a:latin typeface="Arial"/>
                          <a:ea typeface="华文楷体"/>
                        </a:defRPr>
                      </a:lvl3pPr>
                      <a:lvl4pPr marL="1371600" algn="l" defTabSz="914400" rtl="0" eaLnBrk="1" latinLnBrk="0" hangingPunct="1">
                        <a:defRPr sz="1800" kern="1200">
                          <a:solidFill>
                            <a:schemeClr val="dk1"/>
                          </a:solidFill>
                          <a:latin typeface="Arial"/>
                          <a:ea typeface="华文楷体"/>
                        </a:defRPr>
                      </a:lvl4pPr>
                      <a:lvl5pPr marL="1828800" algn="l" defTabSz="914400" rtl="0" eaLnBrk="1" latinLnBrk="0" hangingPunct="1">
                        <a:defRPr sz="1800" kern="1200">
                          <a:solidFill>
                            <a:schemeClr val="dk1"/>
                          </a:solidFill>
                          <a:latin typeface="Arial"/>
                          <a:ea typeface="华文楷体"/>
                        </a:defRPr>
                      </a:lvl5pPr>
                      <a:lvl6pPr marL="2286000" algn="l" defTabSz="914400" rtl="0" eaLnBrk="1" latinLnBrk="0" hangingPunct="1">
                        <a:defRPr sz="1800" kern="1200">
                          <a:solidFill>
                            <a:schemeClr val="dk1"/>
                          </a:solidFill>
                          <a:latin typeface="Arial"/>
                          <a:ea typeface="华文楷体"/>
                        </a:defRPr>
                      </a:lvl6pPr>
                      <a:lvl7pPr marL="2743200" algn="l" defTabSz="914400" rtl="0" eaLnBrk="1" latinLnBrk="0" hangingPunct="1">
                        <a:defRPr sz="1800" kern="1200">
                          <a:solidFill>
                            <a:schemeClr val="dk1"/>
                          </a:solidFill>
                          <a:latin typeface="Arial"/>
                          <a:ea typeface="华文楷体"/>
                        </a:defRPr>
                      </a:lvl7pPr>
                      <a:lvl8pPr marL="3200400" algn="l" defTabSz="914400" rtl="0" eaLnBrk="1" latinLnBrk="0" hangingPunct="1">
                        <a:defRPr sz="1800" kern="1200">
                          <a:solidFill>
                            <a:schemeClr val="dk1"/>
                          </a:solidFill>
                          <a:latin typeface="Arial"/>
                          <a:ea typeface="华文楷体"/>
                        </a:defRPr>
                      </a:lvl8pPr>
                      <a:lvl9pPr marL="3657600" algn="l" defTabSz="914400" rtl="0" eaLnBrk="1" latinLnBrk="0" hangingPunct="1">
                        <a:defRPr sz="1800" kern="1200">
                          <a:solidFill>
                            <a:schemeClr val="dk1"/>
                          </a:solidFill>
                          <a:latin typeface="Arial"/>
                          <a:ea typeface="华文楷体"/>
                        </a:defRPr>
                      </a:lvl9p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cap="none" normalizeH="0" baseline="0" dirty="0" smtClean="0">
                          <a:ln>
                            <a:noFill/>
                          </a:ln>
                          <a:solidFill>
                            <a:srgbClr val="000000"/>
                          </a:solidFill>
                          <a:effectLst/>
                          <a:latin typeface="Times New Roman" charset="0"/>
                          <a:ea typeface="华文楷体" pitchFamily="2" charset="-122"/>
                          <a:cs typeface="楷体_GB2312" charset="0"/>
                        </a:rPr>
                        <a:t>三千</a:t>
                      </a:r>
                      <a:endParaRPr kumimoji="1" lang="zh-CN" altLang="en-US" sz="1800" b="1" i="0" u="none" strike="noStrike" cap="none" normalizeH="0" baseline="0" dirty="0">
                        <a:ln>
                          <a:noFill/>
                        </a:ln>
                        <a:solidFill>
                          <a:srgbClr val="000000"/>
                        </a:solidFill>
                        <a:effectLst/>
                        <a:latin typeface="Times New Roman" charset="0"/>
                        <a:ea typeface="华文楷体" pitchFamily="2" charset="-122"/>
                        <a:cs typeface="楷体_GB2312"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40000"/>
                      </a:srgbClr>
                    </a:solidFill>
                  </a:tcPr>
                </a:tc>
                <a:tc>
                  <a:txBody>
                    <a:bodyPr/>
                    <a:lstStyle>
                      <a:lvl1pPr marL="0" algn="l" defTabSz="914400" rtl="0" eaLnBrk="1" latinLnBrk="0" hangingPunct="1">
                        <a:defRPr sz="1800" kern="1200">
                          <a:solidFill>
                            <a:schemeClr val="dk1"/>
                          </a:solidFill>
                          <a:latin typeface="Arial"/>
                          <a:ea typeface="华文楷体"/>
                        </a:defRPr>
                      </a:lvl1pPr>
                      <a:lvl2pPr marL="457200" algn="l" defTabSz="914400" rtl="0" eaLnBrk="1" latinLnBrk="0" hangingPunct="1">
                        <a:defRPr sz="1800" kern="1200">
                          <a:solidFill>
                            <a:schemeClr val="dk1"/>
                          </a:solidFill>
                          <a:latin typeface="Arial"/>
                          <a:ea typeface="华文楷体"/>
                        </a:defRPr>
                      </a:lvl2pPr>
                      <a:lvl3pPr marL="914400" algn="l" defTabSz="914400" rtl="0" eaLnBrk="1" latinLnBrk="0" hangingPunct="1">
                        <a:defRPr sz="1800" kern="1200">
                          <a:solidFill>
                            <a:schemeClr val="dk1"/>
                          </a:solidFill>
                          <a:latin typeface="Arial"/>
                          <a:ea typeface="华文楷体"/>
                        </a:defRPr>
                      </a:lvl3pPr>
                      <a:lvl4pPr marL="1371600" algn="l" defTabSz="914400" rtl="0" eaLnBrk="1" latinLnBrk="0" hangingPunct="1">
                        <a:defRPr sz="1800" kern="1200">
                          <a:solidFill>
                            <a:schemeClr val="dk1"/>
                          </a:solidFill>
                          <a:latin typeface="Arial"/>
                          <a:ea typeface="华文楷体"/>
                        </a:defRPr>
                      </a:lvl4pPr>
                      <a:lvl5pPr marL="1828800" algn="l" defTabSz="914400" rtl="0" eaLnBrk="1" latinLnBrk="0" hangingPunct="1">
                        <a:defRPr sz="1800" kern="1200">
                          <a:solidFill>
                            <a:schemeClr val="dk1"/>
                          </a:solidFill>
                          <a:latin typeface="Arial"/>
                          <a:ea typeface="华文楷体"/>
                        </a:defRPr>
                      </a:lvl5pPr>
                      <a:lvl6pPr marL="2286000" algn="l" defTabSz="914400" rtl="0" eaLnBrk="1" latinLnBrk="0" hangingPunct="1">
                        <a:defRPr sz="1800" kern="1200">
                          <a:solidFill>
                            <a:schemeClr val="dk1"/>
                          </a:solidFill>
                          <a:latin typeface="Arial"/>
                          <a:ea typeface="华文楷体"/>
                        </a:defRPr>
                      </a:lvl6pPr>
                      <a:lvl7pPr marL="2743200" algn="l" defTabSz="914400" rtl="0" eaLnBrk="1" latinLnBrk="0" hangingPunct="1">
                        <a:defRPr sz="1800" kern="1200">
                          <a:solidFill>
                            <a:schemeClr val="dk1"/>
                          </a:solidFill>
                          <a:latin typeface="Arial"/>
                          <a:ea typeface="华文楷体"/>
                        </a:defRPr>
                      </a:lvl7pPr>
                      <a:lvl8pPr marL="3200400" algn="l" defTabSz="914400" rtl="0" eaLnBrk="1" latinLnBrk="0" hangingPunct="1">
                        <a:defRPr sz="1800" kern="1200">
                          <a:solidFill>
                            <a:schemeClr val="dk1"/>
                          </a:solidFill>
                          <a:latin typeface="Arial"/>
                          <a:ea typeface="华文楷体"/>
                        </a:defRPr>
                      </a:lvl8pPr>
                      <a:lvl9pPr marL="3657600" algn="l" defTabSz="914400" rtl="0" eaLnBrk="1" latinLnBrk="0" hangingPunct="1">
                        <a:defRPr sz="1800" kern="1200">
                          <a:solidFill>
                            <a:schemeClr val="dk1"/>
                          </a:solidFill>
                          <a:latin typeface="Arial"/>
                          <a:ea typeface="华文楷体"/>
                        </a:defRPr>
                      </a:lvl9pPr>
                    </a:lstStyle>
                    <a:p>
                      <a:pPr marL="0" marR="0" lvl="0" indent="0" algn="ctr" defTabSz="914400" rtl="0" eaLnBrk="1" fontAlgn="base" latinLnBrk="0" hangingPunct="1">
                        <a:lnSpc>
                          <a:spcPct val="90000"/>
                        </a:lnSpc>
                        <a:spcBef>
                          <a:spcPct val="20000"/>
                        </a:spcBef>
                        <a:spcAft>
                          <a:spcPct val="0"/>
                        </a:spcAft>
                        <a:buClr>
                          <a:srgbClr val="666699"/>
                        </a:buClr>
                        <a:buSzTx/>
                        <a:buFont typeface="Wingdings" charset="0"/>
                        <a:buNone/>
                        <a:tabLst/>
                      </a:pPr>
                      <a:r>
                        <a:rPr kumimoji="1" lang="zh-CN" altLang="en-US" sz="1800" b="1" i="0" u="none" strike="noStrike" cap="none" normalizeH="0" baseline="0" dirty="0" smtClean="0">
                          <a:ln>
                            <a:noFill/>
                          </a:ln>
                          <a:solidFill>
                            <a:srgbClr val="000000"/>
                          </a:solidFill>
                          <a:effectLst/>
                          <a:latin typeface="Times New Roman" charset="0"/>
                          <a:ea typeface="华文楷体" pitchFamily="2" charset="-122"/>
                          <a:cs typeface="Times New Roman" charset="0"/>
                        </a:rPr>
                        <a:t>百万</a:t>
                      </a:r>
                      <a:endParaRPr kumimoji="1" lang="zh-CN" altLang="en-US" sz="1800" b="1" i="0" u="none" strike="noStrike" cap="none" normalizeH="0" baseline="0" dirty="0">
                        <a:ln>
                          <a:noFill/>
                        </a:ln>
                        <a:solidFill>
                          <a:srgbClr val="000000"/>
                        </a:solidFill>
                        <a:effectLst/>
                        <a:latin typeface="Times New Roman" charset="0"/>
                        <a:ea typeface="华文楷体" pitchFamily="2" charset="-122"/>
                        <a:cs typeface="Times New Roman"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40000"/>
                      </a:srgbClr>
                    </a:solidFill>
                  </a:tcPr>
                </a:tc>
                <a:tc>
                  <a:txBody>
                    <a:bodyPr/>
                    <a:lstStyle>
                      <a:lvl1pPr marL="0" algn="l" defTabSz="914400" rtl="0" eaLnBrk="1" latinLnBrk="0" hangingPunct="1">
                        <a:defRPr sz="1800" kern="1200">
                          <a:solidFill>
                            <a:schemeClr val="dk1"/>
                          </a:solidFill>
                          <a:latin typeface="Arial"/>
                          <a:ea typeface="华文楷体"/>
                        </a:defRPr>
                      </a:lvl1pPr>
                      <a:lvl2pPr marL="457200" algn="l" defTabSz="914400" rtl="0" eaLnBrk="1" latinLnBrk="0" hangingPunct="1">
                        <a:defRPr sz="1800" kern="1200">
                          <a:solidFill>
                            <a:schemeClr val="dk1"/>
                          </a:solidFill>
                          <a:latin typeface="Arial"/>
                          <a:ea typeface="华文楷体"/>
                        </a:defRPr>
                      </a:lvl2pPr>
                      <a:lvl3pPr marL="914400" algn="l" defTabSz="914400" rtl="0" eaLnBrk="1" latinLnBrk="0" hangingPunct="1">
                        <a:defRPr sz="1800" kern="1200">
                          <a:solidFill>
                            <a:schemeClr val="dk1"/>
                          </a:solidFill>
                          <a:latin typeface="Arial"/>
                          <a:ea typeface="华文楷体"/>
                        </a:defRPr>
                      </a:lvl3pPr>
                      <a:lvl4pPr marL="1371600" algn="l" defTabSz="914400" rtl="0" eaLnBrk="1" latinLnBrk="0" hangingPunct="1">
                        <a:defRPr sz="1800" kern="1200">
                          <a:solidFill>
                            <a:schemeClr val="dk1"/>
                          </a:solidFill>
                          <a:latin typeface="Arial"/>
                          <a:ea typeface="华文楷体"/>
                        </a:defRPr>
                      </a:lvl4pPr>
                      <a:lvl5pPr marL="1828800" algn="l" defTabSz="914400" rtl="0" eaLnBrk="1" latinLnBrk="0" hangingPunct="1">
                        <a:defRPr sz="1800" kern="1200">
                          <a:solidFill>
                            <a:schemeClr val="dk1"/>
                          </a:solidFill>
                          <a:latin typeface="Arial"/>
                          <a:ea typeface="华文楷体"/>
                        </a:defRPr>
                      </a:lvl5pPr>
                      <a:lvl6pPr marL="2286000" algn="l" defTabSz="914400" rtl="0" eaLnBrk="1" latinLnBrk="0" hangingPunct="1">
                        <a:defRPr sz="1800" kern="1200">
                          <a:solidFill>
                            <a:schemeClr val="dk1"/>
                          </a:solidFill>
                          <a:latin typeface="Arial"/>
                          <a:ea typeface="华文楷体"/>
                        </a:defRPr>
                      </a:lvl6pPr>
                      <a:lvl7pPr marL="2743200" algn="l" defTabSz="914400" rtl="0" eaLnBrk="1" latinLnBrk="0" hangingPunct="1">
                        <a:defRPr sz="1800" kern="1200">
                          <a:solidFill>
                            <a:schemeClr val="dk1"/>
                          </a:solidFill>
                          <a:latin typeface="Arial"/>
                          <a:ea typeface="华文楷体"/>
                        </a:defRPr>
                      </a:lvl7pPr>
                      <a:lvl8pPr marL="3200400" algn="l" defTabSz="914400" rtl="0" eaLnBrk="1" latinLnBrk="0" hangingPunct="1">
                        <a:defRPr sz="1800" kern="1200">
                          <a:solidFill>
                            <a:schemeClr val="dk1"/>
                          </a:solidFill>
                          <a:latin typeface="Arial"/>
                          <a:ea typeface="华文楷体"/>
                        </a:defRPr>
                      </a:lvl8pPr>
                      <a:lvl9pPr marL="3657600" algn="l" defTabSz="914400" rtl="0" eaLnBrk="1" latinLnBrk="0" hangingPunct="1">
                        <a:defRPr sz="1800" kern="1200">
                          <a:solidFill>
                            <a:schemeClr val="dk1"/>
                          </a:solidFill>
                          <a:latin typeface="Arial"/>
                          <a:ea typeface="华文楷体"/>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normalizeH="0" baseline="0" dirty="0" smtClean="0">
                          <a:ln>
                            <a:noFill/>
                          </a:ln>
                          <a:solidFill>
                            <a:srgbClr val="000000"/>
                          </a:solidFill>
                          <a:effectLst/>
                          <a:latin typeface="Times New Roman" charset="0"/>
                          <a:ea typeface="华文楷体" pitchFamily="2" charset="-122"/>
                          <a:cs typeface="楷体_GB2312" charset="0"/>
                        </a:rPr>
                        <a:t>流仿真器</a:t>
                      </a:r>
                      <a:endParaRPr kumimoji="1" lang="en-US" altLang="zh-CN" sz="1800" b="1" i="0" u="none" strike="noStrike" kern="1200" cap="none" normalizeH="0" baseline="0" dirty="0" smtClean="0">
                        <a:ln>
                          <a:noFill/>
                        </a:ln>
                        <a:solidFill>
                          <a:srgbClr val="000000"/>
                        </a:solidFill>
                        <a:effectLst/>
                        <a:latin typeface="Times New Roman" charset="0"/>
                        <a:ea typeface="华文楷体" pitchFamily="2" charset="-122"/>
                        <a:cs typeface="楷体_GB2312"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40000"/>
                      </a:srgbClr>
                    </a:solidFill>
                  </a:tcPr>
                </a:tc>
              </a:tr>
              <a:tr h="576064">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kern="1200" cap="none" normalizeH="0" baseline="0" dirty="0" smtClean="0">
                          <a:ln>
                            <a:noFill/>
                          </a:ln>
                          <a:solidFill>
                            <a:srgbClr val="000000"/>
                          </a:solidFill>
                          <a:effectLst/>
                          <a:latin typeface="Times New Roman" charset="0"/>
                          <a:ea typeface="华文楷体" pitchFamily="2" charset="-122"/>
                          <a:cs typeface="Times New Roman" charset="0"/>
                        </a:rPr>
                        <a:t>巴黎电信</a:t>
                      </a:r>
                      <a:endParaRPr kumimoji="1" lang="zh-CN" altLang="en-US" sz="1800" b="1" i="0" u="none" strike="noStrike" kern="1200" cap="none" normalizeH="0" baseline="0" dirty="0">
                        <a:ln>
                          <a:noFill/>
                        </a:ln>
                        <a:solidFill>
                          <a:srgbClr val="000000"/>
                        </a:solidFill>
                        <a:effectLst/>
                        <a:latin typeface="Times New Roman" charset="0"/>
                        <a:ea typeface="华文楷体" pitchFamily="2" charset="-122"/>
                        <a:cs typeface="Times New Roman" charset="0"/>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2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kern="1200" cap="none" normalizeH="0" baseline="0" dirty="0" smtClean="0">
                          <a:ln>
                            <a:noFill/>
                          </a:ln>
                          <a:solidFill>
                            <a:srgbClr val="000000"/>
                          </a:solidFill>
                          <a:effectLst/>
                          <a:latin typeface="Times New Roman" charset="0"/>
                          <a:ea typeface="华文楷体" pitchFamily="2" charset="-122"/>
                          <a:cs typeface="Times New Roman" charset="0"/>
                        </a:rPr>
                        <a:t>几十</a:t>
                      </a:r>
                      <a:endParaRPr kumimoji="1" lang="zh-CN" altLang="en-US" sz="1800" b="1" i="0" u="none" strike="noStrike" kern="1200" cap="none" normalizeH="0" baseline="0" dirty="0">
                        <a:ln>
                          <a:noFill/>
                        </a:ln>
                        <a:solidFill>
                          <a:srgbClr val="000000"/>
                        </a:solidFill>
                        <a:effectLst/>
                        <a:latin typeface="Times New Roman" charset="0"/>
                        <a:ea typeface="华文楷体" pitchFamily="2" charset="-122"/>
                        <a:cs typeface="Times New Roman" charset="0"/>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2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kern="1200" cap="none" normalizeH="0" baseline="0" dirty="0" smtClean="0">
                          <a:ln>
                            <a:noFill/>
                          </a:ln>
                          <a:solidFill>
                            <a:srgbClr val="000000"/>
                          </a:solidFill>
                          <a:effectLst/>
                          <a:latin typeface="Times New Roman" charset="0"/>
                          <a:ea typeface="华文楷体" pitchFamily="2" charset="-122"/>
                          <a:cs typeface="Times New Roman" charset="0"/>
                        </a:rPr>
                        <a:t>百万</a:t>
                      </a:r>
                      <a:endParaRPr kumimoji="1" lang="zh-CN" altLang="en-US" sz="1800" b="1" i="0" u="none" strike="noStrike" kern="1200" cap="none" normalizeH="0" baseline="0" dirty="0">
                        <a:ln>
                          <a:noFill/>
                        </a:ln>
                        <a:solidFill>
                          <a:srgbClr val="000000"/>
                        </a:solidFill>
                        <a:effectLst/>
                        <a:latin typeface="Times New Roman" charset="0"/>
                        <a:ea typeface="华文楷体" pitchFamily="2" charset="-122"/>
                        <a:cs typeface="Times New Roman" charset="0"/>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2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en-US" altLang="zh-CN" sz="1800" b="1" i="0" u="none" strike="noStrike" kern="1200" cap="none" normalizeH="0" baseline="0" dirty="0" smtClean="0">
                          <a:ln>
                            <a:noFill/>
                          </a:ln>
                          <a:solidFill>
                            <a:srgbClr val="000000"/>
                          </a:solidFill>
                          <a:effectLst/>
                          <a:latin typeface="Times New Roman" charset="0"/>
                          <a:ea typeface="华文楷体" pitchFamily="2" charset="-122"/>
                          <a:cs typeface="Times New Roman" charset="0"/>
                        </a:rPr>
                        <a:t>NDN-</a:t>
                      </a:r>
                      <a:r>
                        <a:rPr kumimoji="1" lang="en-US" altLang="zh-CN" sz="1800" b="1" i="0" u="none" strike="noStrike" kern="1200" cap="none" normalizeH="0" baseline="0" dirty="0" err="1" smtClean="0">
                          <a:ln>
                            <a:noFill/>
                          </a:ln>
                          <a:solidFill>
                            <a:srgbClr val="000000"/>
                          </a:solidFill>
                          <a:effectLst/>
                          <a:latin typeface="Times New Roman" charset="0"/>
                          <a:ea typeface="华文楷体" pitchFamily="2" charset="-122"/>
                          <a:cs typeface="Times New Roman" charset="0"/>
                        </a:rPr>
                        <a:t>Sim</a:t>
                      </a:r>
                      <a:endParaRPr kumimoji="1" lang="zh-CN" altLang="en-US" sz="1800" b="1" i="0" u="none" strike="noStrike" kern="1200" cap="none" normalizeH="0" baseline="0" dirty="0">
                        <a:ln>
                          <a:noFill/>
                        </a:ln>
                        <a:solidFill>
                          <a:srgbClr val="000000"/>
                        </a:solidFill>
                        <a:effectLst/>
                        <a:latin typeface="Times New Roman" charset="0"/>
                        <a:ea typeface="华文楷体" pitchFamily="2" charset="-122"/>
                        <a:cs typeface="Times New Roman" charset="0"/>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66">
                        <a:tint val="20000"/>
                      </a:srgbClr>
                    </a:solidFill>
                  </a:tcPr>
                </a:tc>
              </a:tr>
              <a:tr h="504056">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en-US" altLang="zh-CN" sz="1800" b="1" i="0" u="none" strike="noStrike" kern="1200" cap="none" normalizeH="0" baseline="0" dirty="0" smtClean="0">
                          <a:ln>
                            <a:noFill/>
                          </a:ln>
                          <a:solidFill>
                            <a:srgbClr val="FF0000"/>
                          </a:solidFill>
                          <a:effectLst/>
                          <a:latin typeface="Times New Roman" charset="0"/>
                          <a:ea typeface="华文楷体" pitchFamily="2" charset="-122"/>
                          <a:cs typeface="Times New Roman" charset="0"/>
                        </a:rPr>
                        <a:t>ICT</a:t>
                      </a:r>
                      <a:endParaRPr kumimoji="1" lang="zh-CN" altLang="en-US" sz="1800" b="1" i="0" u="none" strike="noStrike" kern="1200" cap="none" normalizeH="0" baseline="0" dirty="0">
                        <a:ln>
                          <a:noFill/>
                        </a:ln>
                        <a:solidFill>
                          <a:srgbClr val="FF0000"/>
                        </a:solidFill>
                        <a:effectLst/>
                        <a:latin typeface="Times New Roman" charset="0"/>
                        <a:ea typeface="华文楷体" pitchFamily="2" charset="-122"/>
                        <a:cs typeface="Times New Roman" charset="0"/>
                      </a:endParaRPr>
                    </a:p>
                  </a:txBody>
                  <a:tcPr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3366">
                        <a:tint val="4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kern="1200" cap="none" normalizeH="0" baseline="0" dirty="0" smtClean="0">
                          <a:ln>
                            <a:noFill/>
                          </a:ln>
                          <a:solidFill>
                            <a:srgbClr val="FF0000"/>
                          </a:solidFill>
                          <a:effectLst/>
                          <a:latin typeface="Times New Roman" charset="0"/>
                          <a:ea typeface="华文楷体" pitchFamily="2" charset="-122"/>
                          <a:cs typeface="Times New Roman" charset="0"/>
                        </a:rPr>
                        <a:t>八万</a:t>
                      </a:r>
                      <a:endParaRPr kumimoji="1" lang="zh-CN" altLang="en-US" sz="1800" b="1" i="0" u="none" strike="noStrike" kern="1200" cap="none" normalizeH="0" baseline="0" dirty="0">
                        <a:ln>
                          <a:noFill/>
                        </a:ln>
                        <a:solidFill>
                          <a:srgbClr val="FF0000"/>
                        </a:solidFill>
                        <a:effectLst/>
                        <a:latin typeface="Times New Roman" charset="0"/>
                        <a:ea typeface="华文楷体" pitchFamily="2" charset="-122"/>
                        <a:cs typeface="Times New Roman" charset="0"/>
                      </a:endParaRPr>
                    </a:p>
                  </a:txBody>
                  <a:tcPr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3366">
                        <a:tint val="4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zh-CN" altLang="en-US" sz="1800" b="1" i="0" u="none" strike="noStrike" kern="1200" cap="none" normalizeH="0" baseline="0" dirty="0" smtClean="0">
                          <a:ln>
                            <a:noFill/>
                          </a:ln>
                          <a:solidFill>
                            <a:srgbClr val="FF0000"/>
                          </a:solidFill>
                          <a:effectLst/>
                          <a:latin typeface="Times New Roman" charset="0"/>
                          <a:ea typeface="华文楷体" pitchFamily="2" charset="-122"/>
                          <a:cs typeface="Times New Roman" charset="0"/>
                        </a:rPr>
                        <a:t>亿</a:t>
                      </a:r>
                      <a:endParaRPr kumimoji="1" lang="zh-CN" altLang="en-US" sz="1800" b="1" i="0" u="none" strike="noStrike" kern="1200" cap="none" normalizeH="0" baseline="0" dirty="0">
                        <a:ln>
                          <a:noFill/>
                        </a:ln>
                        <a:solidFill>
                          <a:srgbClr val="FF0000"/>
                        </a:solidFill>
                        <a:effectLst/>
                        <a:latin typeface="Times New Roman" charset="0"/>
                        <a:ea typeface="华文楷体" pitchFamily="2" charset="-122"/>
                        <a:cs typeface="Times New Roman" charset="0"/>
                      </a:endParaRPr>
                    </a:p>
                  </a:txBody>
                  <a:tcPr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3366">
                        <a:tint val="40000"/>
                      </a:srgbClr>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charset="0"/>
                        <a:buNone/>
                        <a:tabLst/>
                      </a:pPr>
                      <a:r>
                        <a:rPr kumimoji="1" lang="en-US" altLang="zh-CN" sz="1800" b="1" i="0" u="none" strike="noStrike" kern="1200" cap="none" normalizeH="0" baseline="0" dirty="0" err="1" smtClean="0">
                          <a:ln>
                            <a:noFill/>
                          </a:ln>
                          <a:solidFill>
                            <a:srgbClr val="FF0000"/>
                          </a:solidFill>
                          <a:effectLst/>
                          <a:latin typeface="Times New Roman" charset="0"/>
                          <a:ea typeface="华文楷体" pitchFamily="2" charset="-122"/>
                          <a:cs typeface="Times New Roman" charset="0"/>
                        </a:rPr>
                        <a:t>iCache</a:t>
                      </a:r>
                      <a:endParaRPr kumimoji="1" lang="zh-CN" altLang="en-US" sz="1800" b="1" i="0" u="none" strike="noStrike" kern="1200" cap="none" normalizeH="0" baseline="0" dirty="0">
                        <a:ln>
                          <a:noFill/>
                        </a:ln>
                        <a:solidFill>
                          <a:srgbClr val="FF0000"/>
                        </a:solidFill>
                        <a:effectLst/>
                        <a:latin typeface="Times New Roman" charset="0"/>
                        <a:ea typeface="华文楷体" pitchFamily="2" charset="-122"/>
                        <a:cs typeface="Times New Roman" charset="0"/>
                      </a:endParaRPr>
                    </a:p>
                  </a:txBody>
                  <a:tcPr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3366">
                        <a:tint val="40000"/>
                      </a:srgbClr>
                    </a:solidFill>
                  </a:tcPr>
                </a:tc>
              </a:tr>
            </a:tbl>
          </a:graphicData>
        </a:graphic>
      </p:graphicFrame>
      <p:grpSp>
        <p:nvGrpSpPr>
          <p:cNvPr id="2" name="组合 6"/>
          <p:cNvGrpSpPr/>
          <p:nvPr/>
        </p:nvGrpSpPr>
        <p:grpSpPr>
          <a:xfrm>
            <a:off x="2267744" y="836712"/>
            <a:ext cx="5976664" cy="863225"/>
            <a:chOff x="2195736" y="4005935"/>
            <a:chExt cx="5976664" cy="863225"/>
          </a:xfrm>
        </p:grpSpPr>
        <p:sp>
          <p:nvSpPr>
            <p:cNvPr id="61" name="AutoShape 14"/>
            <p:cNvSpPr>
              <a:spLocks noChangeArrowheads="1"/>
            </p:cNvSpPr>
            <p:nvPr/>
          </p:nvSpPr>
          <p:spPr bwMode="gray">
            <a:xfrm>
              <a:off x="3779912" y="4005935"/>
              <a:ext cx="4392488" cy="863225"/>
            </a:xfrm>
            <a:prstGeom prst="roundRect">
              <a:avLst>
                <a:gd name="adj" fmla="val 11921"/>
              </a:avLst>
            </a:prstGeom>
            <a:gradFill rotWithShape="1">
              <a:gsLst>
                <a:gs pos="0">
                  <a:srgbClr val="5C005C"/>
                </a:gs>
                <a:gs pos="100000">
                  <a:srgbClr val="3A003A"/>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nSpc>
                  <a:spcPts val="2800"/>
                </a:lnSpc>
                <a:defRPr/>
              </a:pPr>
              <a:endParaRPr lang="zh-CN" altLang="en-US" sz="2000" kern="0" smtClean="0">
                <a:solidFill>
                  <a:prstClr val="black"/>
                </a:solidFill>
                <a:latin typeface="Verdana"/>
                <a:ea typeface="微软雅黑"/>
              </a:endParaRPr>
            </a:p>
          </p:txBody>
        </p:sp>
        <p:sp>
          <p:nvSpPr>
            <p:cNvPr id="51" name="文本框 29"/>
            <p:cNvSpPr txBox="1"/>
            <p:nvPr/>
          </p:nvSpPr>
          <p:spPr>
            <a:xfrm>
              <a:off x="3995936" y="4086925"/>
              <a:ext cx="4104456" cy="774123"/>
            </a:xfrm>
            <a:prstGeom prst="rect">
              <a:avLst/>
            </a:prstGeom>
            <a:noFill/>
          </p:spPr>
          <p:txBody>
            <a:bodyPr wrap="square" lIns="0" rIns="0" rtlCol="0" anchor="ctr" anchorCtr="0">
              <a:spAutoFit/>
            </a:bodyPr>
            <a:lstStyle/>
            <a:p>
              <a:pPr>
                <a:lnSpc>
                  <a:spcPts val="2800"/>
                </a:lnSpc>
                <a:buClr>
                  <a:srgbClr val="FFFFFF"/>
                </a:buClr>
              </a:pPr>
              <a:r>
                <a:rPr kumimoji="1" lang="zh-CN" altLang="en-US" b="1" dirty="0">
                  <a:solidFill>
                    <a:srgbClr val="FFFFFF"/>
                  </a:solidFill>
                  <a:latin typeface="华文细黑"/>
                  <a:ea typeface="华文细黑"/>
                  <a:cs typeface="华文细黑"/>
                </a:rPr>
                <a:t>以我们数据集的规模，目前最快的仿真器</a:t>
              </a:r>
              <a:r>
                <a:rPr kumimoji="1" lang="en-US" altLang="zh-CN" b="1" dirty="0">
                  <a:solidFill>
                    <a:srgbClr val="FFFFFF"/>
                  </a:solidFill>
                  <a:latin typeface="华文细黑"/>
                  <a:ea typeface="华文细黑"/>
                  <a:cs typeface="华文细黑"/>
                </a:rPr>
                <a:t>(</a:t>
              </a:r>
              <a:r>
                <a:rPr kumimoji="1" lang="en-US" altLang="zh-CN" b="1" dirty="0" err="1">
                  <a:solidFill>
                    <a:srgbClr val="FFFFFF"/>
                  </a:solidFill>
                  <a:latin typeface="华文细黑"/>
                  <a:ea typeface="华文细黑"/>
                  <a:cs typeface="华文细黑"/>
                </a:rPr>
                <a:t>NDNSim</a:t>
              </a:r>
              <a:r>
                <a:rPr kumimoji="1" lang="en-US" altLang="zh-CN" b="1" dirty="0">
                  <a:solidFill>
                    <a:srgbClr val="FFFFFF"/>
                  </a:solidFill>
                  <a:latin typeface="华文细黑"/>
                  <a:ea typeface="华文细黑"/>
                  <a:cs typeface="华文细黑"/>
                </a:rPr>
                <a:t>)</a:t>
              </a:r>
              <a:r>
                <a:rPr kumimoji="1" lang="zh-CN" altLang="en-US" b="1" dirty="0">
                  <a:solidFill>
                    <a:srgbClr val="FFFFFF"/>
                  </a:solidFill>
                  <a:latin typeface="华文细黑"/>
                  <a:ea typeface="华文细黑"/>
                  <a:cs typeface="华文细黑"/>
                </a:rPr>
                <a:t>需要接近</a:t>
              </a:r>
              <a:r>
                <a:rPr kumimoji="1" lang="en-US" altLang="zh-CN" b="1" dirty="0">
                  <a:solidFill>
                    <a:srgbClr val="FFFFFF"/>
                  </a:solidFill>
                  <a:latin typeface="华文细黑"/>
                  <a:ea typeface="华文细黑"/>
                  <a:cs typeface="华文细黑"/>
                </a:rPr>
                <a:t>700</a:t>
              </a:r>
              <a:r>
                <a:rPr kumimoji="1" lang="zh-CN" altLang="en-US" b="1" dirty="0">
                  <a:solidFill>
                    <a:srgbClr val="FFFFFF"/>
                  </a:solidFill>
                  <a:latin typeface="华文细黑"/>
                  <a:ea typeface="华文细黑"/>
                  <a:cs typeface="华文细黑"/>
                </a:rPr>
                <a:t>天！！！</a:t>
              </a:r>
            </a:p>
          </p:txBody>
        </p:sp>
        <p:cxnSp>
          <p:nvCxnSpPr>
            <p:cNvPr id="48" name="直接连接符 47"/>
            <p:cNvCxnSpPr/>
            <p:nvPr/>
          </p:nvCxnSpPr>
          <p:spPr>
            <a:xfrm flipH="1" flipV="1">
              <a:off x="2771801" y="4473117"/>
              <a:ext cx="1008111" cy="869"/>
            </a:xfrm>
            <a:prstGeom prst="line">
              <a:avLst/>
            </a:prstGeom>
            <a:ln w="41275">
              <a:solidFill>
                <a:srgbClr val="66006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195736" y="4473116"/>
              <a:ext cx="576064" cy="324036"/>
            </a:xfrm>
            <a:prstGeom prst="line">
              <a:avLst/>
            </a:prstGeom>
            <a:ln w="41275">
              <a:solidFill>
                <a:srgbClr val="660066"/>
              </a:solidFill>
            </a:ln>
          </p:spPr>
          <p:style>
            <a:lnRef idx="1">
              <a:schemeClr val="accent1"/>
            </a:lnRef>
            <a:fillRef idx="0">
              <a:schemeClr val="accent1"/>
            </a:fillRef>
            <a:effectRef idx="0">
              <a:schemeClr val="accent1"/>
            </a:effectRef>
            <a:fontRef idx="minor">
              <a:schemeClr val="tx1"/>
            </a:fontRef>
          </p:style>
        </p:cxnSp>
      </p:grpSp>
      <p:sp>
        <p:nvSpPr>
          <p:cNvPr id="64" name="AutoShape 14"/>
          <p:cNvSpPr>
            <a:spLocks noChangeArrowheads="1"/>
          </p:cNvSpPr>
          <p:nvPr/>
        </p:nvSpPr>
        <p:spPr bwMode="gray">
          <a:xfrm>
            <a:off x="284706" y="4437112"/>
            <a:ext cx="4719342" cy="2016224"/>
          </a:xfrm>
          <a:prstGeom prst="roundRect">
            <a:avLst>
              <a:gd name="adj" fmla="val 11921"/>
            </a:avLst>
          </a:prstGeom>
          <a:gradFill rotWithShape="1">
            <a:gsLst>
              <a:gs pos="0">
                <a:srgbClr val="0000FF"/>
              </a:gs>
              <a:gs pos="100000">
                <a:srgbClr val="0000FF">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algn="ctr">
              <a:spcBef>
                <a:spcPts val="1200"/>
              </a:spcBef>
              <a:defRPr/>
            </a:pPr>
            <a:r>
              <a:rPr lang="zh-CN" altLang="en-US" sz="2000" b="1" kern="0" dirty="0">
                <a:solidFill>
                  <a:schemeClr val="bg1"/>
                </a:solidFill>
                <a:effectLst>
                  <a:outerShdw blurRad="38100" dist="38100" dir="2700000" algn="tl">
                    <a:srgbClr val="000000">
                      <a:alpha val="43137"/>
                    </a:srgbClr>
                  </a:outerShdw>
                </a:effectLst>
                <a:latin typeface="黑体" pitchFamily="49" charset="-122"/>
                <a:ea typeface="黑体" pitchFamily="49" charset="-122"/>
              </a:rPr>
              <a:t>工欲善其事，必先利其器！</a:t>
            </a:r>
          </a:p>
          <a:p>
            <a:pPr algn="ctr">
              <a:spcBef>
                <a:spcPts val="1200"/>
              </a:spcBef>
              <a:defRPr/>
            </a:pPr>
            <a:r>
              <a:rPr lang="en-US" altLang="zh-CN" sz="2000" b="1" kern="0" dirty="0" err="1">
                <a:solidFill>
                  <a:schemeClr val="bg1"/>
                </a:solidFill>
                <a:effectLst>
                  <a:outerShdw blurRad="38100" dist="38100" dir="2700000" algn="tl">
                    <a:srgbClr val="000000">
                      <a:alpha val="43137"/>
                    </a:srgbClr>
                  </a:outerShdw>
                </a:effectLst>
                <a:latin typeface="黑体" pitchFamily="49" charset="-122"/>
                <a:ea typeface="黑体" pitchFamily="49" charset="-122"/>
              </a:rPr>
              <a:t>iCache</a:t>
            </a:r>
            <a:r>
              <a:rPr lang="zh-CN" altLang="en-US" sz="2000" b="1" kern="0" dirty="0">
                <a:solidFill>
                  <a:schemeClr val="bg1"/>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kern="0"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高性能</a:t>
            </a:r>
            <a:r>
              <a:rPr lang="en-US" altLang="zh-CN" sz="2000" b="1" kern="0"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ICN</a:t>
            </a:r>
            <a:r>
              <a:rPr lang="zh-CN" altLang="en-US" sz="2000" b="1" kern="0" dirty="0">
                <a:solidFill>
                  <a:schemeClr val="bg1"/>
                </a:solidFill>
                <a:effectLst>
                  <a:outerShdw blurRad="38100" dist="38100" dir="2700000" algn="tl">
                    <a:srgbClr val="000000">
                      <a:alpha val="43137"/>
                    </a:srgbClr>
                  </a:outerShdw>
                </a:effectLst>
                <a:latin typeface="黑体" pitchFamily="49" charset="-122"/>
                <a:ea typeface="黑体" pitchFamily="49" charset="-122"/>
              </a:rPr>
              <a:t>缓存服务</a:t>
            </a:r>
            <a:r>
              <a:rPr lang="zh-CN" altLang="en-US" sz="2000" b="1" kern="0" dirty="0" smtClean="0">
                <a:solidFill>
                  <a:schemeClr val="bg1"/>
                </a:solidFill>
                <a:effectLst>
                  <a:outerShdw blurRad="38100" dist="38100" dir="2700000" algn="tl">
                    <a:srgbClr val="000000">
                      <a:alpha val="43137"/>
                    </a:srgbClr>
                  </a:outerShdw>
                </a:effectLst>
                <a:latin typeface="黑体" pitchFamily="49" charset="-122"/>
                <a:ea typeface="黑体" pitchFamily="49" charset="-122"/>
              </a:rPr>
              <a:t>仿真系统</a:t>
            </a:r>
            <a:endParaRPr lang="zh-CN" altLang="en-US" sz="2000" b="1" kern="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4509120"/>
            <a:ext cx="3096344" cy="1872208"/>
          </a:xfrm>
          <a:prstGeom prst="rect">
            <a:avLst/>
          </a:prstGeom>
        </p:spPr>
      </p:pic>
      <p:grpSp>
        <p:nvGrpSpPr>
          <p:cNvPr id="3" name="组合 66"/>
          <p:cNvGrpSpPr/>
          <p:nvPr/>
        </p:nvGrpSpPr>
        <p:grpSpPr>
          <a:xfrm>
            <a:off x="5764173" y="3394300"/>
            <a:ext cx="3206237" cy="1114820"/>
            <a:chOff x="5201106" y="4042373"/>
            <a:chExt cx="3441393" cy="1114820"/>
          </a:xfrm>
        </p:grpSpPr>
        <p:sp>
          <p:nvSpPr>
            <p:cNvPr id="68" name="AutoShape 14"/>
            <p:cNvSpPr>
              <a:spLocks noChangeArrowheads="1"/>
            </p:cNvSpPr>
            <p:nvPr/>
          </p:nvSpPr>
          <p:spPr bwMode="gray">
            <a:xfrm>
              <a:off x="6162884" y="4042373"/>
              <a:ext cx="2479615" cy="863225"/>
            </a:xfrm>
            <a:prstGeom prst="roundRect">
              <a:avLst>
                <a:gd name="adj" fmla="val 11921"/>
              </a:avLst>
            </a:prstGeom>
            <a:gradFill rotWithShape="1">
              <a:gsLst>
                <a:gs pos="0">
                  <a:srgbClr val="5C005C"/>
                </a:gs>
                <a:gs pos="100000">
                  <a:srgbClr val="3A003A"/>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square" anchor="ctr"/>
            <a:lstStyle/>
            <a:p>
              <a:pPr>
                <a:lnSpc>
                  <a:spcPts val="2800"/>
                </a:lnSpc>
                <a:defRPr/>
              </a:pPr>
              <a:r>
                <a:rPr kumimoji="1" lang="zh-CN" altLang="en-US" b="1" dirty="0">
                  <a:solidFill>
                    <a:srgbClr val="FFFFFF"/>
                  </a:solidFill>
                  <a:latin typeface="华文细黑"/>
                  <a:ea typeface="华文细黑"/>
                  <a:cs typeface="华文细黑"/>
                </a:rPr>
                <a:t>仿真时间小于半个月，</a:t>
              </a:r>
              <a:r>
                <a:rPr kumimoji="1" lang="en-US" altLang="zh-CN" b="1" dirty="0">
                  <a:solidFill>
                    <a:srgbClr val="FFFFFF"/>
                  </a:solidFill>
                  <a:latin typeface="华文细黑"/>
                  <a:ea typeface="华文细黑"/>
                  <a:cs typeface="华文细黑"/>
                </a:rPr>
                <a:t>50</a:t>
              </a:r>
              <a:r>
                <a:rPr kumimoji="1" lang="zh-CN" altLang="en-US" b="1" dirty="0">
                  <a:solidFill>
                    <a:srgbClr val="FFFFFF"/>
                  </a:solidFill>
                  <a:latin typeface="华文细黑"/>
                  <a:ea typeface="华文细黑"/>
                  <a:cs typeface="华文细黑"/>
                </a:rPr>
                <a:t>倍以上的</a:t>
              </a:r>
              <a:r>
                <a:rPr kumimoji="1" lang="zh-CN" altLang="en-US" b="1" dirty="0" smtClean="0">
                  <a:solidFill>
                    <a:srgbClr val="FFFFFF"/>
                  </a:solidFill>
                  <a:latin typeface="华文细黑"/>
                  <a:ea typeface="华文细黑"/>
                  <a:cs typeface="华文细黑"/>
                </a:rPr>
                <a:t>加速</a:t>
              </a:r>
              <a:endParaRPr kumimoji="1" lang="zh-CN" altLang="en-US" b="1" dirty="0">
                <a:solidFill>
                  <a:srgbClr val="FFFFFF"/>
                </a:solidFill>
                <a:latin typeface="华文细黑"/>
                <a:ea typeface="华文细黑"/>
                <a:cs typeface="华文细黑"/>
              </a:endParaRPr>
            </a:p>
          </p:txBody>
        </p:sp>
        <p:cxnSp>
          <p:nvCxnSpPr>
            <p:cNvPr id="70" name="直接连接符 69"/>
            <p:cNvCxnSpPr>
              <a:stCxn id="68" idx="1"/>
            </p:cNvCxnSpPr>
            <p:nvPr/>
          </p:nvCxnSpPr>
          <p:spPr>
            <a:xfrm flipH="1">
              <a:off x="5776438" y="4473986"/>
              <a:ext cx="386445" cy="0"/>
            </a:xfrm>
            <a:prstGeom prst="line">
              <a:avLst/>
            </a:prstGeom>
            <a:ln w="41275">
              <a:solidFill>
                <a:srgbClr val="66006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5201106" y="4473986"/>
              <a:ext cx="575331" cy="683207"/>
            </a:xfrm>
            <a:prstGeom prst="line">
              <a:avLst/>
            </a:prstGeom>
            <a:ln w="41275">
              <a:solidFill>
                <a:srgbClr val="66006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07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500"/>
                                        <p:tgtEl>
                                          <p:spTgt spid="64"/>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left)">
                                      <p:cBhvr>
                                        <p:cTn id="24" dur="500"/>
                                        <p:tgtEl>
                                          <p:spTgt spid="6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9"/>
          <p:cNvSpPr txBox="1">
            <a:spLocks/>
          </p:cNvSpPr>
          <p:nvPr/>
        </p:nvSpPr>
        <p:spPr>
          <a:xfrm>
            <a:off x="688032" y="44624"/>
            <a:ext cx="7772400" cy="1686049"/>
          </a:xfrm>
          <a:prstGeom prst="rect">
            <a:avLst/>
          </a:prstGeom>
          <a:ln w="28575">
            <a:solidFill>
              <a:srgbClr val="FF0000"/>
            </a:solidFill>
          </a:ln>
        </p:spPr>
        <p:txBody>
          <a:bodyPr bIns="91440" anchor="b" anchorCtr="0">
            <a:normAutofit fontScale="97500"/>
          </a:bodyPr>
          <a:lstStyle>
            <a:lvl1pPr algn="l" rtl="0" eaLnBrk="1" latinLnBrk="0" hangingPunct="1">
              <a:spcBef>
                <a:spcPct val="0"/>
              </a:spcBef>
              <a:buNone/>
              <a:defRPr kumimoji="0" sz="4000" b="1" kern="1200" baseline="0">
                <a:solidFill>
                  <a:schemeClr val="tx1"/>
                </a:solidFill>
                <a:latin typeface="Calibri" pitchFamily="34" charset="0"/>
                <a:ea typeface="Arial Unicode MS" pitchFamily="34" charset="-122"/>
                <a:cs typeface="Arial Unicode MS" pitchFamily="34" charset="-122"/>
              </a:defRPr>
            </a:lvl1pPr>
          </a:lstStyle>
          <a:p>
            <a:r>
              <a:rPr lang="en-US" altLang="zh-CN" u="sng" dirty="0" smtClean="0"/>
              <a:t>http://fi.ict.ac.cn/firg.php?n=Member.Source</a:t>
            </a:r>
            <a:endParaRPr lang="zh-CN" altLang="en-US" u="sng" dirty="0"/>
          </a:p>
        </p:txBody>
      </p:sp>
      <p:pic>
        <p:nvPicPr>
          <p:cNvPr id="8" name="图片 7" descr="icache.png"/>
          <p:cNvPicPr>
            <a:picLocks noChangeAspect="1"/>
          </p:cNvPicPr>
          <p:nvPr/>
        </p:nvPicPr>
        <p:blipFill>
          <a:blip r:embed="rId3" cstate="print"/>
          <a:stretch>
            <a:fillRect/>
          </a:stretch>
        </p:blipFill>
        <p:spPr>
          <a:xfrm>
            <a:off x="971600" y="2204864"/>
            <a:ext cx="7038889" cy="4248472"/>
          </a:xfrm>
          <a:prstGeom prst="rect">
            <a:avLst/>
          </a:prstGeom>
        </p:spPr>
      </p:pic>
    </p:spTree>
    <p:extLst>
      <p:ext uri="{BB962C8B-B14F-4D97-AF65-F5344CB8AC3E}">
        <p14:creationId xmlns:p14="http://schemas.microsoft.com/office/powerpoint/2010/main" val="185731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000"/>
                                        <p:tgtEl>
                                          <p:spTgt spid="7"/>
                                        </p:tgtEl>
                                      </p:cBhvr>
                                    </p:animEffect>
                                  </p:childTnLst>
                                </p:cTn>
                              </p:par>
                              <p:par>
                                <p:cTn id="8" presetID="16" presetClass="entr" presetSubtype="37"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8602</TotalTime>
  <Words>5756</Words>
  <Application>Microsoft Office PowerPoint</Application>
  <PresentationFormat>全屏显示(4:3)</PresentationFormat>
  <Paragraphs>508</Paragraphs>
  <Slides>52</Slides>
  <Notes>32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52</vt:i4>
      </vt:variant>
    </vt:vector>
  </HeadingPairs>
  <TitlesOfParts>
    <vt:vector size="55" baseType="lpstr">
      <vt:lpstr>Office 主题</vt:lpstr>
      <vt:lpstr>公式</vt:lpstr>
      <vt:lpstr>Image</vt:lpstr>
      <vt:lpstr>PowerPoint 演示文稿</vt:lpstr>
      <vt:lpstr>提纲</vt:lpstr>
      <vt:lpstr>网络化缓存与视频服务质量 相互影响分析 </vt:lpstr>
      <vt:lpstr>视频已成为互联网中最重要的业务</vt:lpstr>
      <vt:lpstr>网络缓存是未来互联网的重要特征</vt:lpstr>
      <vt:lpstr>网络化缓存与视频传输的相互作用</vt:lpstr>
      <vt:lpstr>数据集</vt:lpstr>
      <vt:lpstr>PowerPoint 演示文稿</vt:lpstr>
      <vt:lpstr>PowerPoint 演示文稿</vt:lpstr>
      <vt:lpstr>视频如何影响网络化缓存</vt:lpstr>
      <vt:lpstr>缓存命中率</vt:lpstr>
      <vt:lpstr>网络流量减少 %</vt:lpstr>
      <vt:lpstr>服务器负载降低 %</vt:lpstr>
      <vt:lpstr>有无近似最优的方案? </vt:lpstr>
      <vt:lpstr>网络化缓存如何影响视频传输</vt:lpstr>
      <vt:lpstr>缓冲率</vt:lpstr>
      <vt:lpstr>平均下载速度</vt:lpstr>
      <vt:lpstr>视频启动时间</vt:lpstr>
      <vt:lpstr>重要结论：</vt:lpstr>
      <vt:lpstr>更深入分析</vt:lpstr>
      <vt:lpstr>网络位置</vt:lpstr>
      <vt:lpstr>地理位置</vt:lpstr>
      <vt:lpstr>基于网络感知的应用层流量优化</vt:lpstr>
      <vt:lpstr>P2P的广泛使用</vt:lpstr>
      <vt:lpstr>P2P的问题</vt:lpstr>
      <vt:lpstr>流量本地化</vt:lpstr>
      <vt:lpstr>P4P：运营商友好的P2P技术</vt:lpstr>
      <vt:lpstr>P4P控制架构</vt:lpstr>
      <vt:lpstr>P4P工作流程</vt:lpstr>
      <vt:lpstr>策略矩阵</vt:lpstr>
      <vt:lpstr>研究背景</vt:lpstr>
      <vt:lpstr>DCN</vt:lpstr>
      <vt:lpstr>研究背景—DCN拓扑</vt:lpstr>
      <vt:lpstr>研究背景—DCN Traffic</vt:lpstr>
      <vt:lpstr>研究背景</vt:lpstr>
      <vt:lpstr>同时满足低延时高吞吐量的方法研究(1/5)</vt:lpstr>
      <vt:lpstr>研究现状—同时满足低延时和高吞吐量的QoS保障(1/3)</vt:lpstr>
      <vt:lpstr>研究现状—同时满足低延时和高吞吐量的QoS保障(2/3)</vt:lpstr>
      <vt:lpstr>同时满足低延时高吞吐量的方法研究(1/5)</vt:lpstr>
      <vt:lpstr>同时满足低延时高吞吐量的方法研究(2/5)</vt:lpstr>
      <vt:lpstr>PowerPoint 演示文稿</vt:lpstr>
      <vt:lpstr>同时满足低延时高吞吐量的方法研究(4/5)</vt:lpstr>
      <vt:lpstr>研究内容一:同时满足低延时高吞吐量的方法研究(5/5)</vt:lpstr>
      <vt:lpstr>满足租户不同QoS的多路径带宽保障方法研究(1/2)</vt:lpstr>
      <vt:lpstr>云计算多租户带宽保障</vt:lpstr>
      <vt:lpstr>PowerPoint 演示文稿</vt:lpstr>
      <vt:lpstr>研究现状—面向租户的带宽保障</vt:lpstr>
      <vt:lpstr>满足租户不同QoS的多路径带宽保障方法研究(2/2)</vt:lpstr>
      <vt:lpstr>满足租户不同QoS的多路径带宽保障方法研究(2/2)</vt:lpstr>
      <vt:lpstr>满足租户不同QoS的多路径带宽保障方法研究(2/2)</vt:lpstr>
      <vt:lpstr>参考文献</vt:lpstr>
      <vt:lpstr>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weiwang</dc:creator>
  <cp:lastModifiedBy>sunyi</cp:lastModifiedBy>
  <cp:revision>557</cp:revision>
  <dcterms:created xsi:type="dcterms:W3CDTF">2015-09-28T08:04:08Z</dcterms:created>
  <dcterms:modified xsi:type="dcterms:W3CDTF">2015-11-23T15:46:07Z</dcterms:modified>
</cp:coreProperties>
</file>